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8288000" cy="10287000"/>
  <p:notesSz cx="6858000" cy="9144000"/>
  <p:embeddedFontLst>
    <p:embeddedFont>
      <p:font typeface="Arimo" panose="020B0604020202020204" charset="0"/>
      <p:regular r:id="rId23"/>
    </p:embeddedFont>
    <p:embeddedFont>
      <p:font typeface="Calibri" panose="020F0502020204030204" pitchFamily="34" charset="0"/>
      <p:regular r:id="rId24"/>
      <p:bold r:id="rId25"/>
      <p:italic r:id="rId26"/>
      <p:boldItalic r:id="rId27"/>
    </p:embeddedFont>
    <p:embeddedFont>
      <p:font typeface="Open Sauce" panose="020B0604020202020204" charset="0"/>
      <p:regular r:id="rId28"/>
    </p:embeddedFont>
    <p:embeddedFont>
      <p:font typeface="Open Sauce SemiBold" panose="020B0604020202020204" charset="0"/>
      <p:regular r:id="rId29"/>
    </p:embeddedFont>
    <p:embeddedFont>
      <p:font typeface="Open Sauce SemiBold Bold" panose="020B0604020202020204" charset="0"/>
      <p:regular r:id="rId30"/>
    </p:embeddedFont>
    <p:embeddedFont>
      <p:font typeface="RoxboroughCF" panose="020B0604020202020204" charset="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56" y="4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tableStyles" Target="tableStyle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6/6/2022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t="7812" b="7812"/>
          <a:stretch>
            <a:fillRect/>
          </a:stretch>
        </p:blipFill>
        <p:spPr>
          <a:xfrm>
            <a:off x="0" y="0"/>
            <a:ext cx="18288000" cy="10287000"/>
          </a:xfrm>
          <a:prstGeom prst="rect">
            <a:avLst/>
          </a:prstGeom>
        </p:spPr>
      </p:pic>
      <p:sp>
        <p:nvSpPr>
          <p:cNvPr id="3" name="AutoShape 3"/>
          <p:cNvSpPr/>
          <p:nvPr/>
        </p:nvSpPr>
        <p:spPr>
          <a:xfrm>
            <a:off x="2563892" y="2364851"/>
            <a:ext cx="13160215" cy="8303149"/>
          </a:xfrm>
          <a:prstGeom prst="rect">
            <a:avLst/>
          </a:prstGeom>
          <a:solidFill>
            <a:srgbClr val="F5F5EF"/>
          </a:solidFill>
        </p:spPr>
      </p:sp>
      <p:grpSp>
        <p:nvGrpSpPr>
          <p:cNvPr id="4" name="Group 4"/>
          <p:cNvGrpSpPr/>
          <p:nvPr/>
        </p:nvGrpSpPr>
        <p:grpSpPr>
          <a:xfrm>
            <a:off x="4099085" y="7112462"/>
            <a:ext cx="10089830" cy="235476"/>
            <a:chOff x="0" y="0"/>
            <a:chExt cx="24488001" cy="571500"/>
          </a:xfrm>
        </p:grpSpPr>
        <p:sp>
          <p:nvSpPr>
            <p:cNvPr id="5" name="Freeform 5"/>
            <p:cNvSpPr/>
            <p:nvPr/>
          </p:nvSpPr>
          <p:spPr>
            <a:xfrm>
              <a:off x="0" y="255270"/>
              <a:ext cx="24488001" cy="69850"/>
            </a:xfrm>
            <a:custGeom>
              <a:avLst/>
              <a:gdLst/>
              <a:ahLst/>
              <a:cxnLst/>
              <a:rect l="l" t="t" r="r" b="b"/>
              <a:pathLst>
                <a:path w="24488001" h="69850">
                  <a:moveTo>
                    <a:pt x="24197171" y="0"/>
                  </a:moveTo>
                  <a:lnTo>
                    <a:pt x="0" y="0"/>
                  </a:lnTo>
                  <a:lnTo>
                    <a:pt x="0" y="69850"/>
                  </a:lnTo>
                  <a:lnTo>
                    <a:pt x="24488001" y="69850"/>
                  </a:lnTo>
                  <a:lnTo>
                    <a:pt x="24488001" y="0"/>
                  </a:lnTo>
                  <a:close/>
                </a:path>
              </a:pathLst>
            </a:custGeom>
            <a:solidFill>
              <a:srgbClr val="B48229"/>
            </a:solidFill>
          </p:spPr>
        </p:sp>
      </p:grpSp>
      <p:sp>
        <p:nvSpPr>
          <p:cNvPr id="6" name="TextBox 6"/>
          <p:cNvSpPr txBox="1"/>
          <p:nvPr/>
        </p:nvSpPr>
        <p:spPr>
          <a:xfrm>
            <a:off x="5229339" y="7357463"/>
            <a:ext cx="7829321" cy="3385542"/>
          </a:xfrm>
          <a:prstGeom prst="rect">
            <a:avLst/>
          </a:prstGeom>
        </p:spPr>
        <p:txBody>
          <a:bodyPr lIns="0" tIns="0" rIns="0" bIns="0" rtlCol="0" anchor="t">
            <a:spAutoFit/>
          </a:bodyPr>
          <a:lstStyle/>
          <a:p>
            <a:pPr>
              <a:lnSpc>
                <a:spcPts val="4351"/>
              </a:lnSpc>
            </a:pPr>
            <a:r>
              <a:rPr lang="en-US" sz="3751" spc="348" dirty="0">
                <a:solidFill>
                  <a:srgbClr val="604412"/>
                </a:solidFill>
                <a:latin typeface="RoxboroughCF"/>
              </a:rPr>
              <a:t>Made By: </a:t>
            </a:r>
          </a:p>
          <a:p>
            <a:pPr>
              <a:lnSpc>
                <a:spcPts val="4351"/>
              </a:lnSpc>
            </a:pPr>
            <a:r>
              <a:rPr lang="en-US" sz="3751" spc="348" dirty="0">
                <a:solidFill>
                  <a:srgbClr val="604412"/>
                </a:solidFill>
                <a:latin typeface="RoxboroughCF"/>
              </a:rPr>
              <a:t>Lakshita(19CSU166), Madhur(19csu169), </a:t>
            </a:r>
            <a:r>
              <a:rPr lang="en-US" sz="3751" spc="348" dirty="0" err="1">
                <a:solidFill>
                  <a:srgbClr val="604412"/>
                </a:solidFill>
                <a:latin typeface="RoxboroughCF"/>
              </a:rPr>
              <a:t>Mitali</a:t>
            </a:r>
            <a:r>
              <a:rPr lang="en-US" sz="3751" spc="348" dirty="0">
                <a:solidFill>
                  <a:srgbClr val="604412"/>
                </a:solidFill>
                <a:latin typeface="RoxboroughCF"/>
              </a:rPr>
              <a:t>(19CSU177), Nancy(19CSU403)</a:t>
            </a:r>
          </a:p>
          <a:p>
            <a:pPr marL="0" lvl="0" indent="0">
              <a:lnSpc>
                <a:spcPts val="4351"/>
              </a:lnSpc>
              <a:spcBef>
                <a:spcPct val="0"/>
              </a:spcBef>
            </a:pPr>
            <a:endParaRPr lang="en-US" sz="3751" spc="348" dirty="0">
              <a:solidFill>
                <a:srgbClr val="604412"/>
              </a:solidFill>
              <a:latin typeface="RoxboroughCF"/>
            </a:endParaRPr>
          </a:p>
        </p:txBody>
      </p:sp>
      <p:grpSp>
        <p:nvGrpSpPr>
          <p:cNvPr id="7" name="Group 7"/>
          <p:cNvGrpSpPr/>
          <p:nvPr/>
        </p:nvGrpSpPr>
        <p:grpSpPr>
          <a:xfrm>
            <a:off x="4834996" y="2604738"/>
            <a:ext cx="8618008" cy="3997454"/>
            <a:chOff x="0" y="0"/>
            <a:chExt cx="11490677" cy="5329939"/>
          </a:xfrm>
        </p:grpSpPr>
        <p:pic>
          <p:nvPicPr>
            <p:cNvPr id="8" name="Picture 8"/>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4972189" y="0"/>
              <a:ext cx="1546300" cy="1546300"/>
            </a:xfrm>
            <a:prstGeom prst="rect">
              <a:avLst/>
            </a:prstGeom>
          </p:spPr>
        </p:pic>
        <p:sp>
          <p:nvSpPr>
            <p:cNvPr id="9" name="TextBox 9"/>
            <p:cNvSpPr txBox="1"/>
            <p:nvPr/>
          </p:nvSpPr>
          <p:spPr>
            <a:xfrm>
              <a:off x="0" y="2145522"/>
              <a:ext cx="11490677" cy="3184417"/>
            </a:xfrm>
            <a:prstGeom prst="rect">
              <a:avLst/>
            </a:prstGeom>
          </p:spPr>
          <p:txBody>
            <a:bodyPr lIns="0" tIns="0" rIns="0" bIns="0" rtlCol="0" anchor="t">
              <a:spAutoFit/>
            </a:bodyPr>
            <a:lstStyle/>
            <a:p>
              <a:pPr algn="ctr">
                <a:lnSpc>
                  <a:spcPts val="6494"/>
                </a:lnSpc>
              </a:pPr>
              <a:r>
                <a:rPr lang="en-US" sz="4639" u="none" spc="695">
                  <a:solidFill>
                    <a:srgbClr val="604412"/>
                  </a:solidFill>
                  <a:latin typeface="Open Sauce SemiBold"/>
                </a:rPr>
                <a:t>SKIN BURN IMAGE DETECTION AND CLASSIFICATION</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752786" y="802158"/>
            <a:ext cx="7000610" cy="2497110"/>
            <a:chOff x="0" y="0"/>
            <a:chExt cx="5420212" cy="1933384"/>
          </a:xfrm>
        </p:grpSpPr>
        <p:sp>
          <p:nvSpPr>
            <p:cNvPr id="3" name="Freeform 3"/>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4" name="Group 4"/>
          <p:cNvGrpSpPr/>
          <p:nvPr/>
        </p:nvGrpSpPr>
        <p:grpSpPr>
          <a:xfrm>
            <a:off x="1919862" y="4094955"/>
            <a:ext cx="7000610" cy="2300218"/>
            <a:chOff x="0" y="0"/>
            <a:chExt cx="5420212" cy="1780940"/>
          </a:xfrm>
        </p:grpSpPr>
        <p:sp>
          <p:nvSpPr>
            <p:cNvPr id="5" name="Freeform 5"/>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grpSp>
        <p:nvGrpSpPr>
          <p:cNvPr id="6" name="Group 6"/>
          <p:cNvGrpSpPr/>
          <p:nvPr/>
        </p:nvGrpSpPr>
        <p:grpSpPr>
          <a:xfrm>
            <a:off x="9367528" y="802158"/>
            <a:ext cx="7000610" cy="2497110"/>
            <a:chOff x="0" y="0"/>
            <a:chExt cx="5420212" cy="1933384"/>
          </a:xfrm>
        </p:grpSpPr>
        <p:sp>
          <p:nvSpPr>
            <p:cNvPr id="7" name="Freeform 7"/>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8" name="Group 8"/>
          <p:cNvGrpSpPr/>
          <p:nvPr/>
        </p:nvGrpSpPr>
        <p:grpSpPr>
          <a:xfrm>
            <a:off x="9367528" y="4094955"/>
            <a:ext cx="7000610" cy="2300218"/>
            <a:chOff x="0" y="0"/>
            <a:chExt cx="5420212" cy="1780940"/>
          </a:xfrm>
        </p:grpSpPr>
        <p:sp>
          <p:nvSpPr>
            <p:cNvPr id="9" name="Freeform 9"/>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sp>
        <p:nvSpPr>
          <p:cNvPr id="10" name="TextBox 10"/>
          <p:cNvSpPr txBox="1"/>
          <p:nvPr/>
        </p:nvSpPr>
        <p:spPr>
          <a:xfrm>
            <a:off x="2295524" y="1771630"/>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Optimizer: Adam</a:t>
            </a:r>
          </a:p>
        </p:txBody>
      </p:sp>
      <p:sp>
        <p:nvSpPr>
          <p:cNvPr id="11" name="TextBox 11"/>
          <p:cNvSpPr txBox="1"/>
          <p:nvPr/>
        </p:nvSpPr>
        <p:spPr>
          <a:xfrm>
            <a:off x="1967704" y="5097256"/>
            <a:ext cx="6904927" cy="175831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Accuracy: </a:t>
            </a:r>
            <a:r>
              <a:rPr lang="en-US" sz="4200" spc="36">
                <a:solidFill>
                  <a:srgbClr val="F5F5EF"/>
                </a:solidFill>
                <a:latin typeface="Arimo"/>
              </a:rPr>
              <a:t>66.6%</a:t>
            </a:r>
          </a:p>
          <a:p>
            <a:pPr algn="ctr">
              <a:lnSpc>
                <a:spcPts val="4620"/>
              </a:lnSpc>
            </a:pPr>
            <a:endParaRPr lang="en-US" sz="4200" spc="36">
              <a:solidFill>
                <a:srgbClr val="F5F5EF"/>
              </a:solidFill>
              <a:latin typeface="Arimo"/>
            </a:endParaRPr>
          </a:p>
          <a:p>
            <a:pPr algn="ctr">
              <a:lnSpc>
                <a:spcPts val="4620"/>
              </a:lnSpc>
            </a:pPr>
            <a:endParaRPr lang="en-US" sz="4200" spc="36">
              <a:solidFill>
                <a:srgbClr val="F5F5EF"/>
              </a:solidFill>
              <a:latin typeface="Arimo"/>
            </a:endParaRPr>
          </a:p>
        </p:txBody>
      </p:sp>
      <p:sp>
        <p:nvSpPr>
          <p:cNvPr id="12" name="TextBox 12"/>
          <p:cNvSpPr txBox="1"/>
          <p:nvPr/>
        </p:nvSpPr>
        <p:spPr>
          <a:xfrm>
            <a:off x="9910266" y="1481118"/>
            <a:ext cx="5915133" cy="1177290"/>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Loss: Categorical Cross Entropy</a:t>
            </a:r>
          </a:p>
        </p:txBody>
      </p:sp>
      <p:sp>
        <p:nvSpPr>
          <p:cNvPr id="13" name="TextBox 13"/>
          <p:cNvSpPr txBox="1"/>
          <p:nvPr/>
        </p:nvSpPr>
        <p:spPr>
          <a:xfrm>
            <a:off x="9367528" y="5097256"/>
            <a:ext cx="7000610"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Validation Loss: 63.6%</a:t>
            </a:r>
          </a:p>
        </p:txBody>
      </p:sp>
      <p:grpSp>
        <p:nvGrpSpPr>
          <p:cNvPr id="14" name="Group 14"/>
          <p:cNvGrpSpPr/>
          <p:nvPr/>
        </p:nvGrpSpPr>
        <p:grpSpPr>
          <a:xfrm>
            <a:off x="9367528" y="7078373"/>
            <a:ext cx="7000610" cy="2497110"/>
            <a:chOff x="0" y="0"/>
            <a:chExt cx="5420212" cy="1933384"/>
          </a:xfrm>
        </p:grpSpPr>
        <p:sp>
          <p:nvSpPr>
            <p:cNvPr id="15" name="Freeform 15"/>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6" name="TextBox 16"/>
          <p:cNvSpPr txBox="1"/>
          <p:nvPr/>
        </p:nvSpPr>
        <p:spPr>
          <a:xfrm>
            <a:off x="9910266" y="8047845"/>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Loss: 63.5%</a:t>
            </a:r>
          </a:p>
        </p:txBody>
      </p:sp>
      <p:grpSp>
        <p:nvGrpSpPr>
          <p:cNvPr id="17" name="Group 17"/>
          <p:cNvGrpSpPr/>
          <p:nvPr/>
        </p:nvGrpSpPr>
        <p:grpSpPr>
          <a:xfrm>
            <a:off x="1967704" y="7078373"/>
            <a:ext cx="7000610" cy="2497110"/>
            <a:chOff x="0" y="0"/>
            <a:chExt cx="5420212" cy="1933384"/>
          </a:xfrm>
        </p:grpSpPr>
        <p:sp>
          <p:nvSpPr>
            <p:cNvPr id="18" name="Freeform 18"/>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9" name="TextBox 19"/>
          <p:cNvSpPr txBox="1"/>
          <p:nvPr/>
        </p:nvSpPr>
        <p:spPr>
          <a:xfrm>
            <a:off x="2334760" y="8047845"/>
            <a:ext cx="6266498" cy="596265"/>
          </a:xfrm>
          <a:prstGeom prst="rect">
            <a:avLst/>
          </a:prstGeom>
        </p:spPr>
        <p:txBody>
          <a:bodyPr lIns="0" tIns="0" rIns="0" bIns="0" rtlCol="0" anchor="t">
            <a:spAutoFit/>
          </a:bodyPr>
          <a:lstStyle/>
          <a:p>
            <a:pPr algn="ctr">
              <a:lnSpc>
                <a:spcPts val="4620"/>
              </a:lnSpc>
              <a:spcBef>
                <a:spcPct val="0"/>
              </a:spcBef>
            </a:pPr>
            <a:r>
              <a:rPr lang="en-US" sz="4200" spc="126">
                <a:solidFill>
                  <a:srgbClr val="F5F5EF"/>
                </a:solidFill>
                <a:latin typeface="Open Sauce"/>
              </a:rPr>
              <a:t>Test Accuracy: 66.67%</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695008" y="3390217"/>
            <a:ext cx="6261724" cy="3506565"/>
          </a:xfrm>
          <a:prstGeom prst="rect">
            <a:avLst/>
          </a:prstGeom>
        </p:spPr>
      </p:pic>
      <p:sp>
        <p:nvSpPr>
          <p:cNvPr id="3" name="TextBox 3"/>
          <p:cNvSpPr txBox="1"/>
          <p:nvPr/>
        </p:nvSpPr>
        <p:spPr>
          <a:xfrm>
            <a:off x="1931285" y="1537076"/>
            <a:ext cx="6423340"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000000"/>
                </a:solidFill>
                <a:latin typeface="RoxboroughCF"/>
              </a:rPr>
              <a:t>RESNET 50</a:t>
            </a:r>
          </a:p>
        </p:txBody>
      </p:sp>
      <p:sp>
        <p:nvSpPr>
          <p:cNvPr id="4" name="TextBox 4"/>
          <p:cNvSpPr txBox="1"/>
          <p:nvPr/>
        </p:nvSpPr>
        <p:spPr>
          <a:xfrm>
            <a:off x="9144000" y="1725073"/>
            <a:ext cx="7422454" cy="6770180"/>
          </a:xfrm>
          <a:prstGeom prst="rect">
            <a:avLst/>
          </a:prstGeom>
        </p:spPr>
        <p:txBody>
          <a:bodyPr lIns="0" tIns="0" rIns="0" bIns="0" rtlCol="0" anchor="t">
            <a:spAutoFit/>
          </a:bodyPr>
          <a:lstStyle/>
          <a:p>
            <a:pPr>
              <a:lnSpc>
                <a:spcPts val="3832"/>
              </a:lnSpc>
            </a:pPr>
            <a:r>
              <a:rPr lang="en-US" sz="2554" spc="76">
                <a:solidFill>
                  <a:srgbClr val="000000"/>
                </a:solidFill>
                <a:latin typeface="Open Sauce"/>
              </a:rPr>
              <a:t>Deep residual networks like the popular ResNet-50 model is a convolutional neural network (CNN) that is 50 layers deep. </a:t>
            </a:r>
          </a:p>
          <a:p>
            <a:pPr>
              <a:lnSpc>
                <a:spcPts val="3832"/>
              </a:lnSpc>
            </a:pPr>
            <a:endParaRPr lang="en-US" sz="2554" spc="76">
              <a:solidFill>
                <a:srgbClr val="000000"/>
              </a:solidFill>
              <a:latin typeface="Open Sauce"/>
            </a:endParaRPr>
          </a:p>
          <a:p>
            <a:pPr>
              <a:lnSpc>
                <a:spcPts val="3832"/>
              </a:lnSpc>
            </a:pPr>
            <a:r>
              <a:rPr lang="en-US" sz="2554" spc="76">
                <a:solidFill>
                  <a:srgbClr val="000000"/>
                </a:solidFill>
                <a:latin typeface="Open Sauce"/>
              </a:rPr>
              <a:t>A Residual Neural Network (ResNet) is an </a:t>
            </a:r>
            <a:r>
              <a:rPr lang="en-US" sz="2554" spc="36">
                <a:solidFill>
                  <a:srgbClr val="000000"/>
                </a:solidFill>
                <a:latin typeface="Arimo"/>
              </a:rPr>
              <a:t>Artificial Neural Network (ANN) of a kind that stacks residual blocks on top of each other to form a network.</a:t>
            </a:r>
          </a:p>
          <a:p>
            <a:pPr>
              <a:lnSpc>
                <a:spcPts val="3832"/>
              </a:lnSpc>
            </a:pPr>
            <a:endParaRPr lang="en-US" sz="2554" spc="36">
              <a:solidFill>
                <a:srgbClr val="000000"/>
              </a:solidFill>
              <a:latin typeface="Arimo"/>
            </a:endParaRPr>
          </a:p>
          <a:p>
            <a:pPr>
              <a:lnSpc>
                <a:spcPts val="3832"/>
              </a:lnSpc>
            </a:pPr>
            <a:r>
              <a:rPr lang="en-US" sz="2554" spc="76">
                <a:solidFill>
                  <a:srgbClr val="000000"/>
                </a:solidFill>
                <a:latin typeface="Open Sauce"/>
              </a:rPr>
              <a:t>These additional layers help solve complex problems more efficiently as the different layers could be trained for varying tasks to get highly accurate results.</a:t>
            </a:r>
          </a:p>
          <a:p>
            <a:pPr marL="0" lvl="1" indent="0" algn="l">
              <a:lnSpc>
                <a:spcPts val="3832"/>
              </a:lnSpc>
              <a:spcBef>
                <a:spcPct val="0"/>
              </a:spcBef>
            </a:pPr>
            <a:endParaRPr lang="en-US" sz="2554" spc="76">
              <a:solidFill>
                <a:srgbClr val="000000"/>
              </a:solidFill>
              <a:latin typeface="Open Sauce"/>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752786" y="802158"/>
            <a:ext cx="7000610" cy="2497110"/>
            <a:chOff x="0" y="0"/>
            <a:chExt cx="5420212" cy="1933384"/>
          </a:xfrm>
        </p:grpSpPr>
        <p:sp>
          <p:nvSpPr>
            <p:cNvPr id="3" name="Freeform 3"/>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4" name="Group 4"/>
          <p:cNvGrpSpPr/>
          <p:nvPr/>
        </p:nvGrpSpPr>
        <p:grpSpPr>
          <a:xfrm>
            <a:off x="1919862" y="4094955"/>
            <a:ext cx="7000610" cy="2300218"/>
            <a:chOff x="0" y="0"/>
            <a:chExt cx="5420212" cy="1780940"/>
          </a:xfrm>
        </p:grpSpPr>
        <p:sp>
          <p:nvSpPr>
            <p:cNvPr id="5" name="Freeform 5"/>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grpSp>
        <p:nvGrpSpPr>
          <p:cNvPr id="6" name="Group 6"/>
          <p:cNvGrpSpPr/>
          <p:nvPr/>
        </p:nvGrpSpPr>
        <p:grpSpPr>
          <a:xfrm>
            <a:off x="9367528" y="802158"/>
            <a:ext cx="7000610" cy="2497110"/>
            <a:chOff x="0" y="0"/>
            <a:chExt cx="5420212" cy="1933384"/>
          </a:xfrm>
        </p:grpSpPr>
        <p:sp>
          <p:nvSpPr>
            <p:cNvPr id="7" name="Freeform 7"/>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8" name="Group 8"/>
          <p:cNvGrpSpPr/>
          <p:nvPr/>
        </p:nvGrpSpPr>
        <p:grpSpPr>
          <a:xfrm>
            <a:off x="9367528" y="4094955"/>
            <a:ext cx="7000610" cy="2300218"/>
            <a:chOff x="0" y="0"/>
            <a:chExt cx="5420212" cy="1780940"/>
          </a:xfrm>
        </p:grpSpPr>
        <p:sp>
          <p:nvSpPr>
            <p:cNvPr id="9" name="Freeform 9"/>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sp>
        <p:nvSpPr>
          <p:cNvPr id="10" name="TextBox 10"/>
          <p:cNvSpPr txBox="1"/>
          <p:nvPr/>
        </p:nvSpPr>
        <p:spPr>
          <a:xfrm>
            <a:off x="2295524" y="1771630"/>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Optimizer: Adam</a:t>
            </a:r>
          </a:p>
        </p:txBody>
      </p:sp>
      <p:sp>
        <p:nvSpPr>
          <p:cNvPr id="11" name="TextBox 11"/>
          <p:cNvSpPr txBox="1"/>
          <p:nvPr/>
        </p:nvSpPr>
        <p:spPr>
          <a:xfrm>
            <a:off x="1967704" y="5181600"/>
            <a:ext cx="6904927" cy="175831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Accuracy: </a:t>
            </a:r>
            <a:r>
              <a:rPr lang="en-US" sz="4200" spc="36">
                <a:solidFill>
                  <a:srgbClr val="F5F5EF"/>
                </a:solidFill>
                <a:latin typeface="Arimo"/>
              </a:rPr>
              <a:t>62.3%</a:t>
            </a:r>
          </a:p>
          <a:p>
            <a:pPr algn="ctr">
              <a:lnSpc>
                <a:spcPts val="4620"/>
              </a:lnSpc>
            </a:pPr>
            <a:endParaRPr lang="en-US" sz="4200" spc="36">
              <a:solidFill>
                <a:srgbClr val="F5F5EF"/>
              </a:solidFill>
              <a:latin typeface="Arimo"/>
            </a:endParaRPr>
          </a:p>
          <a:p>
            <a:pPr algn="ctr">
              <a:lnSpc>
                <a:spcPts val="4620"/>
              </a:lnSpc>
            </a:pPr>
            <a:endParaRPr lang="en-US" sz="4200" spc="36">
              <a:solidFill>
                <a:srgbClr val="F5F5EF"/>
              </a:solidFill>
              <a:latin typeface="Arimo"/>
            </a:endParaRPr>
          </a:p>
        </p:txBody>
      </p:sp>
      <p:sp>
        <p:nvSpPr>
          <p:cNvPr id="12" name="TextBox 12"/>
          <p:cNvSpPr txBox="1"/>
          <p:nvPr/>
        </p:nvSpPr>
        <p:spPr>
          <a:xfrm>
            <a:off x="9910266" y="1481118"/>
            <a:ext cx="5915133" cy="1177290"/>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Loss: Categorical Cross Entropy</a:t>
            </a:r>
          </a:p>
        </p:txBody>
      </p:sp>
      <p:sp>
        <p:nvSpPr>
          <p:cNvPr id="13" name="TextBox 13"/>
          <p:cNvSpPr txBox="1"/>
          <p:nvPr/>
        </p:nvSpPr>
        <p:spPr>
          <a:xfrm>
            <a:off x="9367528" y="5097256"/>
            <a:ext cx="7000610"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Validation Loss: 75%</a:t>
            </a:r>
          </a:p>
        </p:txBody>
      </p:sp>
      <p:grpSp>
        <p:nvGrpSpPr>
          <p:cNvPr id="14" name="Group 14"/>
          <p:cNvGrpSpPr/>
          <p:nvPr/>
        </p:nvGrpSpPr>
        <p:grpSpPr>
          <a:xfrm>
            <a:off x="9367528" y="7078373"/>
            <a:ext cx="7000610" cy="2497110"/>
            <a:chOff x="0" y="0"/>
            <a:chExt cx="5420212" cy="1933384"/>
          </a:xfrm>
        </p:grpSpPr>
        <p:sp>
          <p:nvSpPr>
            <p:cNvPr id="15" name="Freeform 15"/>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6" name="TextBox 16"/>
          <p:cNvSpPr txBox="1"/>
          <p:nvPr/>
        </p:nvSpPr>
        <p:spPr>
          <a:xfrm>
            <a:off x="9910266" y="8047845"/>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Loss: 90.7%</a:t>
            </a:r>
          </a:p>
        </p:txBody>
      </p:sp>
      <p:grpSp>
        <p:nvGrpSpPr>
          <p:cNvPr id="17" name="Group 17"/>
          <p:cNvGrpSpPr/>
          <p:nvPr/>
        </p:nvGrpSpPr>
        <p:grpSpPr>
          <a:xfrm>
            <a:off x="1967704" y="7078373"/>
            <a:ext cx="7000610" cy="2497110"/>
            <a:chOff x="0" y="0"/>
            <a:chExt cx="5420212" cy="1933384"/>
          </a:xfrm>
        </p:grpSpPr>
        <p:sp>
          <p:nvSpPr>
            <p:cNvPr id="18" name="Freeform 18"/>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9" name="TextBox 19"/>
          <p:cNvSpPr txBox="1"/>
          <p:nvPr/>
        </p:nvSpPr>
        <p:spPr>
          <a:xfrm>
            <a:off x="2577469" y="8047845"/>
            <a:ext cx="5781080" cy="596265"/>
          </a:xfrm>
          <a:prstGeom prst="rect">
            <a:avLst/>
          </a:prstGeom>
        </p:spPr>
        <p:txBody>
          <a:bodyPr lIns="0" tIns="0" rIns="0" bIns="0" rtlCol="0" anchor="t">
            <a:spAutoFit/>
          </a:bodyPr>
          <a:lstStyle/>
          <a:p>
            <a:pPr algn="ctr">
              <a:lnSpc>
                <a:spcPts val="4620"/>
              </a:lnSpc>
              <a:spcBef>
                <a:spcPct val="0"/>
              </a:spcBef>
            </a:pPr>
            <a:r>
              <a:rPr lang="en-US" sz="4200" spc="126">
                <a:solidFill>
                  <a:srgbClr val="F5F5EF"/>
                </a:solidFill>
                <a:latin typeface="Open Sauce"/>
              </a:rPr>
              <a:t>Test Accuracy: 71.6%</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292775" y="3055533"/>
            <a:ext cx="8879185" cy="4730479"/>
          </a:xfrm>
          <a:prstGeom prst="rect">
            <a:avLst/>
          </a:prstGeom>
        </p:spPr>
      </p:pic>
      <p:sp>
        <p:nvSpPr>
          <p:cNvPr id="3" name="TextBox 3"/>
          <p:cNvSpPr txBox="1"/>
          <p:nvPr/>
        </p:nvSpPr>
        <p:spPr>
          <a:xfrm>
            <a:off x="1292775" y="592645"/>
            <a:ext cx="6423340"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604412"/>
                </a:solidFill>
                <a:latin typeface="RoxboroughCF"/>
              </a:rPr>
              <a:t>VGG 16</a:t>
            </a:r>
          </a:p>
        </p:txBody>
      </p:sp>
      <p:sp>
        <p:nvSpPr>
          <p:cNvPr id="4" name="TextBox 4"/>
          <p:cNvSpPr txBox="1"/>
          <p:nvPr/>
        </p:nvSpPr>
        <p:spPr>
          <a:xfrm>
            <a:off x="10863172" y="962025"/>
            <a:ext cx="6396128" cy="9684830"/>
          </a:xfrm>
          <a:prstGeom prst="rect">
            <a:avLst/>
          </a:prstGeom>
        </p:spPr>
        <p:txBody>
          <a:bodyPr lIns="0" tIns="0" rIns="0" bIns="0" rtlCol="0" anchor="t">
            <a:spAutoFit/>
          </a:bodyPr>
          <a:lstStyle/>
          <a:p>
            <a:pPr>
              <a:lnSpc>
                <a:spcPts val="3832"/>
              </a:lnSpc>
            </a:pPr>
            <a:r>
              <a:rPr lang="en-US" sz="2554" spc="76">
                <a:solidFill>
                  <a:srgbClr val="000000"/>
                </a:solidFill>
                <a:latin typeface="Open Sauce"/>
              </a:rPr>
              <a:t>VGG16 is object detection and classification algorithm which is able to classify 1000 images of 1000 different categories. </a:t>
            </a:r>
          </a:p>
          <a:p>
            <a:pPr>
              <a:lnSpc>
                <a:spcPts val="3832"/>
              </a:lnSpc>
            </a:pPr>
            <a:endParaRPr lang="en-US" sz="2554" spc="76">
              <a:solidFill>
                <a:srgbClr val="000000"/>
              </a:solidFill>
              <a:latin typeface="Open Sauce"/>
            </a:endParaRPr>
          </a:p>
          <a:p>
            <a:pPr marL="551623" lvl="1" indent="-275812">
              <a:lnSpc>
                <a:spcPts val="3832"/>
              </a:lnSpc>
              <a:buFont typeface="Arial"/>
              <a:buChar char="•"/>
            </a:pPr>
            <a:r>
              <a:rPr lang="en-US" sz="2554" spc="76">
                <a:solidFill>
                  <a:srgbClr val="000000"/>
                </a:solidFill>
                <a:latin typeface="Open Sauce"/>
              </a:rPr>
              <a:t>The 16 in VGG16 refers to 16 layers that have weights. In VGG16 there are thirteen convolutional layers, five Max Pooling layers, and three Dense layers which sum up to 21 layers but it has only sixteen weight layers i.e., learnable parameters layer.</a:t>
            </a:r>
          </a:p>
          <a:p>
            <a:pPr>
              <a:lnSpc>
                <a:spcPts val="3832"/>
              </a:lnSpc>
            </a:pPr>
            <a:endParaRPr lang="en-US" sz="2554" spc="76">
              <a:solidFill>
                <a:srgbClr val="000000"/>
              </a:solidFill>
              <a:latin typeface="Open Sauce"/>
            </a:endParaRPr>
          </a:p>
          <a:p>
            <a:pPr marL="551623" lvl="1" indent="-275812">
              <a:lnSpc>
                <a:spcPts val="3832"/>
              </a:lnSpc>
              <a:buFont typeface="Arial"/>
              <a:buChar char="•"/>
            </a:pPr>
            <a:r>
              <a:rPr lang="en-US" sz="2554" spc="76">
                <a:solidFill>
                  <a:srgbClr val="000000"/>
                </a:solidFill>
                <a:latin typeface="Open Sauce"/>
              </a:rPr>
              <a:t>One of the popular algorithms for image classification.</a:t>
            </a:r>
          </a:p>
          <a:p>
            <a:pPr>
              <a:lnSpc>
                <a:spcPts val="3832"/>
              </a:lnSpc>
            </a:pPr>
            <a:endParaRPr lang="en-US" sz="2554" spc="76">
              <a:solidFill>
                <a:srgbClr val="000000"/>
              </a:solidFill>
              <a:latin typeface="Open Sauce"/>
            </a:endParaRPr>
          </a:p>
          <a:p>
            <a:pPr>
              <a:lnSpc>
                <a:spcPts val="3832"/>
              </a:lnSpc>
            </a:pPr>
            <a:endParaRPr lang="en-US" sz="2554" spc="76">
              <a:solidFill>
                <a:srgbClr val="000000"/>
              </a:solidFill>
              <a:latin typeface="Open Sauce"/>
            </a:endParaRPr>
          </a:p>
          <a:p>
            <a:pPr>
              <a:lnSpc>
                <a:spcPts val="3832"/>
              </a:lnSpc>
            </a:pPr>
            <a:endParaRPr lang="en-US" sz="2554" spc="76">
              <a:solidFill>
                <a:srgbClr val="000000"/>
              </a:solidFill>
              <a:latin typeface="Open Sauce"/>
            </a:endParaRPr>
          </a:p>
          <a:p>
            <a:pPr marL="0" lvl="1" indent="0" algn="l">
              <a:lnSpc>
                <a:spcPts val="3832"/>
              </a:lnSpc>
              <a:spcBef>
                <a:spcPct val="0"/>
              </a:spcBef>
            </a:pPr>
            <a:r>
              <a:rPr lang="en-US" sz="2554" spc="76">
                <a:solidFill>
                  <a:srgbClr val="000000"/>
                </a:solidFill>
                <a:latin typeface="Open Sauce"/>
              </a:rPr>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752786" y="802158"/>
            <a:ext cx="7000610" cy="2497110"/>
            <a:chOff x="0" y="0"/>
            <a:chExt cx="5420212" cy="1933384"/>
          </a:xfrm>
        </p:grpSpPr>
        <p:sp>
          <p:nvSpPr>
            <p:cNvPr id="3" name="Freeform 3"/>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4" name="Group 4"/>
          <p:cNvGrpSpPr/>
          <p:nvPr/>
        </p:nvGrpSpPr>
        <p:grpSpPr>
          <a:xfrm>
            <a:off x="1919862" y="4094955"/>
            <a:ext cx="7000610" cy="2300218"/>
            <a:chOff x="0" y="0"/>
            <a:chExt cx="5420212" cy="1780940"/>
          </a:xfrm>
        </p:grpSpPr>
        <p:sp>
          <p:nvSpPr>
            <p:cNvPr id="5" name="Freeform 5"/>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grpSp>
        <p:nvGrpSpPr>
          <p:cNvPr id="6" name="Group 6"/>
          <p:cNvGrpSpPr/>
          <p:nvPr/>
        </p:nvGrpSpPr>
        <p:grpSpPr>
          <a:xfrm>
            <a:off x="9367528" y="802158"/>
            <a:ext cx="7000610" cy="2497110"/>
            <a:chOff x="0" y="0"/>
            <a:chExt cx="5420212" cy="1933384"/>
          </a:xfrm>
        </p:grpSpPr>
        <p:sp>
          <p:nvSpPr>
            <p:cNvPr id="7" name="Freeform 7"/>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8" name="Group 8"/>
          <p:cNvGrpSpPr/>
          <p:nvPr/>
        </p:nvGrpSpPr>
        <p:grpSpPr>
          <a:xfrm>
            <a:off x="9367528" y="4094955"/>
            <a:ext cx="7000610" cy="2300218"/>
            <a:chOff x="0" y="0"/>
            <a:chExt cx="5420212" cy="1780940"/>
          </a:xfrm>
        </p:grpSpPr>
        <p:sp>
          <p:nvSpPr>
            <p:cNvPr id="9" name="Freeform 9"/>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sp>
        <p:nvSpPr>
          <p:cNvPr id="10" name="TextBox 10"/>
          <p:cNvSpPr txBox="1"/>
          <p:nvPr/>
        </p:nvSpPr>
        <p:spPr>
          <a:xfrm>
            <a:off x="2295524" y="1771630"/>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Optimizer: Adam</a:t>
            </a:r>
          </a:p>
        </p:txBody>
      </p:sp>
      <p:sp>
        <p:nvSpPr>
          <p:cNvPr id="11" name="TextBox 11"/>
          <p:cNvSpPr txBox="1"/>
          <p:nvPr/>
        </p:nvSpPr>
        <p:spPr>
          <a:xfrm>
            <a:off x="1752786" y="5097256"/>
            <a:ext cx="7501629" cy="175831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Accuracy: 92.1</a:t>
            </a:r>
            <a:r>
              <a:rPr lang="en-US" sz="4200" spc="36">
                <a:solidFill>
                  <a:srgbClr val="F5F5EF"/>
                </a:solidFill>
                <a:latin typeface="Arimo"/>
              </a:rPr>
              <a:t>%</a:t>
            </a:r>
          </a:p>
          <a:p>
            <a:pPr algn="ctr">
              <a:lnSpc>
                <a:spcPts val="4620"/>
              </a:lnSpc>
            </a:pPr>
            <a:endParaRPr lang="en-US" sz="4200" spc="36">
              <a:solidFill>
                <a:srgbClr val="F5F5EF"/>
              </a:solidFill>
              <a:latin typeface="Arimo"/>
            </a:endParaRPr>
          </a:p>
          <a:p>
            <a:pPr algn="ctr">
              <a:lnSpc>
                <a:spcPts val="4620"/>
              </a:lnSpc>
            </a:pPr>
            <a:endParaRPr lang="en-US" sz="4200" spc="36">
              <a:solidFill>
                <a:srgbClr val="F5F5EF"/>
              </a:solidFill>
              <a:latin typeface="Arimo"/>
            </a:endParaRPr>
          </a:p>
        </p:txBody>
      </p:sp>
      <p:sp>
        <p:nvSpPr>
          <p:cNvPr id="12" name="TextBox 12"/>
          <p:cNvSpPr txBox="1"/>
          <p:nvPr/>
        </p:nvSpPr>
        <p:spPr>
          <a:xfrm>
            <a:off x="9910266" y="1481118"/>
            <a:ext cx="5915133" cy="1177290"/>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Loss: Categorical Cross Entropy</a:t>
            </a:r>
          </a:p>
        </p:txBody>
      </p:sp>
      <p:sp>
        <p:nvSpPr>
          <p:cNvPr id="13" name="TextBox 13"/>
          <p:cNvSpPr txBox="1"/>
          <p:nvPr/>
        </p:nvSpPr>
        <p:spPr>
          <a:xfrm>
            <a:off x="9367528" y="5097256"/>
            <a:ext cx="7000610"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Validation Loss: 13.1%</a:t>
            </a:r>
          </a:p>
        </p:txBody>
      </p:sp>
      <p:grpSp>
        <p:nvGrpSpPr>
          <p:cNvPr id="14" name="Group 14"/>
          <p:cNvGrpSpPr/>
          <p:nvPr/>
        </p:nvGrpSpPr>
        <p:grpSpPr>
          <a:xfrm>
            <a:off x="9367528" y="7078373"/>
            <a:ext cx="7000610" cy="2497110"/>
            <a:chOff x="0" y="0"/>
            <a:chExt cx="5420212" cy="1933384"/>
          </a:xfrm>
        </p:grpSpPr>
        <p:sp>
          <p:nvSpPr>
            <p:cNvPr id="15" name="Freeform 15"/>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6" name="TextBox 16"/>
          <p:cNvSpPr txBox="1"/>
          <p:nvPr/>
        </p:nvSpPr>
        <p:spPr>
          <a:xfrm>
            <a:off x="9910266" y="8047845"/>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Loss: 17.7%</a:t>
            </a:r>
          </a:p>
        </p:txBody>
      </p:sp>
      <p:grpSp>
        <p:nvGrpSpPr>
          <p:cNvPr id="17" name="Group 17"/>
          <p:cNvGrpSpPr/>
          <p:nvPr/>
        </p:nvGrpSpPr>
        <p:grpSpPr>
          <a:xfrm>
            <a:off x="1967704" y="7078373"/>
            <a:ext cx="7000610" cy="2497110"/>
            <a:chOff x="0" y="0"/>
            <a:chExt cx="5420212" cy="1933384"/>
          </a:xfrm>
        </p:grpSpPr>
        <p:sp>
          <p:nvSpPr>
            <p:cNvPr id="18" name="Freeform 18"/>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9" name="TextBox 19"/>
          <p:cNvSpPr txBox="1"/>
          <p:nvPr/>
        </p:nvSpPr>
        <p:spPr>
          <a:xfrm>
            <a:off x="2504959" y="8047845"/>
            <a:ext cx="5926098" cy="596265"/>
          </a:xfrm>
          <a:prstGeom prst="rect">
            <a:avLst/>
          </a:prstGeom>
        </p:spPr>
        <p:txBody>
          <a:bodyPr lIns="0" tIns="0" rIns="0" bIns="0" rtlCol="0" anchor="t">
            <a:spAutoFit/>
          </a:bodyPr>
          <a:lstStyle/>
          <a:p>
            <a:pPr algn="ctr">
              <a:lnSpc>
                <a:spcPts val="4620"/>
              </a:lnSpc>
              <a:spcBef>
                <a:spcPct val="0"/>
              </a:spcBef>
            </a:pPr>
            <a:r>
              <a:rPr lang="en-US" sz="4200" spc="126">
                <a:solidFill>
                  <a:srgbClr val="F5F5EF"/>
                </a:solidFill>
                <a:latin typeface="Open Sauce"/>
              </a:rPr>
              <a:t>Test Accuracy: 96.3%</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772715" y="3100322"/>
            <a:ext cx="7209386" cy="5407039"/>
          </a:xfrm>
          <a:prstGeom prst="rect">
            <a:avLst/>
          </a:prstGeom>
        </p:spPr>
      </p:pic>
      <p:sp>
        <p:nvSpPr>
          <p:cNvPr id="3" name="TextBox 3"/>
          <p:cNvSpPr txBox="1"/>
          <p:nvPr/>
        </p:nvSpPr>
        <p:spPr>
          <a:xfrm>
            <a:off x="1292775" y="592645"/>
            <a:ext cx="6423340"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604412"/>
                </a:solidFill>
                <a:latin typeface="RoxboroughCF"/>
              </a:rPr>
              <a:t>VGG 19</a:t>
            </a:r>
          </a:p>
        </p:txBody>
      </p:sp>
      <p:sp>
        <p:nvSpPr>
          <p:cNvPr id="4" name="TextBox 4"/>
          <p:cNvSpPr txBox="1"/>
          <p:nvPr/>
        </p:nvSpPr>
        <p:spPr>
          <a:xfrm>
            <a:off x="8584406" y="545020"/>
            <a:ext cx="7422454" cy="9684830"/>
          </a:xfrm>
          <a:prstGeom prst="rect">
            <a:avLst/>
          </a:prstGeom>
        </p:spPr>
        <p:txBody>
          <a:bodyPr lIns="0" tIns="0" rIns="0" bIns="0" rtlCol="0" anchor="t">
            <a:spAutoFit/>
          </a:bodyPr>
          <a:lstStyle/>
          <a:p>
            <a:pPr>
              <a:lnSpc>
                <a:spcPts val="3832"/>
              </a:lnSpc>
            </a:pPr>
            <a:r>
              <a:rPr lang="en-US" sz="2554" spc="76">
                <a:solidFill>
                  <a:srgbClr val="000000"/>
                </a:solidFill>
                <a:latin typeface="Open Sauce"/>
              </a:rPr>
              <a:t>VGG19 is a variant of VGG model which in short consists of 19 layers (16 convolution layers, 3 Fully connected layer, 5 MaxPool layers and 1 SoftMax layer). </a:t>
            </a:r>
          </a:p>
          <a:p>
            <a:pPr>
              <a:lnSpc>
                <a:spcPts val="3832"/>
              </a:lnSpc>
            </a:pPr>
            <a:endParaRPr lang="en-US" sz="2554" spc="76">
              <a:solidFill>
                <a:srgbClr val="000000"/>
              </a:solidFill>
              <a:latin typeface="Open Sauce"/>
            </a:endParaRPr>
          </a:p>
          <a:p>
            <a:pPr marL="551623" lvl="1" indent="-275812">
              <a:lnSpc>
                <a:spcPts val="3832"/>
              </a:lnSpc>
              <a:buFont typeface="Arial"/>
              <a:buChar char="•"/>
            </a:pPr>
            <a:r>
              <a:rPr lang="en-US" sz="2554" spc="76">
                <a:solidFill>
                  <a:srgbClr val="000000"/>
                </a:solidFill>
                <a:latin typeface="Open Sauce"/>
              </a:rPr>
              <a:t>Used just as a good classification architecture for many other datasets and as the authors made the models available to the public they can be used as is or with modification for other similar tasks also.</a:t>
            </a:r>
          </a:p>
          <a:p>
            <a:pPr>
              <a:lnSpc>
                <a:spcPts val="3832"/>
              </a:lnSpc>
            </a:pPr>
            <a:endParaRPr lang="en-US" sz="2554" spc="76">
              <a:solidFill>
                <a:srgbClr val="000000"/>
              </a:solidFill>
              <a:latin typeface="Open Sauce"/>
            </a:endParaRPr>
          </a:p>
          <a:p>
            <a:pPr marL="551623" lvl="1" indent="-275812">
              <a:lnSpc>
                <a:spcPts val="3832"/>
              </a:lnSpc>
              <a:buFont typeface="Arial"/>
              <a:buChar char="•"/>
            </a:pPr>
            <a:r>
              <a:rPr lang="en-US" sz="2554" spc="76">
                <a:solidFill>
                  <a:srgbClr val="000000"/>
                </a:solidFill>
                <a:latin typeface="Open Sauce"/>
              </a:rPr>
              <a:t>Transfer learning : can be used for facial recognition tasks also.</a:t>
            </a:r>
          </a:p>
          <a:p>
            <a:pPr>
              <a:lnSpc>
                <a:spcPts val="3832"/>
              </a:lnSpc>
            </a:pPr>
            <a:endParaRPr lang="en-US" sz="2554" spc="76">
              <a:solidFill>
                <a:srgbClr val="000000"/>
              </a:solidFill>
              <a:latin typeface="Open Sauce"/>
            </a:endParaRPr>
          </a:p>
          <a:p>
            <a:pPr marL="551623" lvl="1" indent="-275812">
              <a:lnSpc>
                <a:spcPts val="3832"/>
              </a:lnSpc>
              <a:buFont typeface="Arial"/>
              <a:buChar char="•"/>
            </a:pPr>
            <a:r>
              <a:rPr lang="en-US" sz="2554" spc="76">
                <a:solidFill>
                  <a:srgbClr val="000000"/>
                </a:solidFill>
                <a:latin typeface="Open Sauce"/>
              </a:rPr>
              <a:t>weights are easily available with other frameworks like keras so they can be tinkered with and used for as one wants.</a:t>
            </a:r>
          </a:p>
          <a:p>
            <a:pPr>
              <a:lnSpc>
                <a:spcPts val="3832"/>
              </a:lnSpc>
            </a:pPr>
            <a:endParaRPr lang="en-US" sz="2554" spc="76">
              <a:solidFill>
                <a:srgbClr val="000000"/>
              </a:solidFill>
              <a:latin typeface="Open Sauce"/>
            </a:endParaRPr>
          </a:p>
          <a:p>
            <a:pPr marL="0" lvl="1" indent="0" algn="l">
              <a:lnSpc>
                <a:spcPts val="3832"/>
              </a:lnSpc>
              <a:spcBef>
                <a:spcPct val="0"/>
              </a:spcBef>
            </a:pPr>
            <a:r>
              <a:rPr lang="en-US" sz="2554" spc="76">
                <a:solidFill>
                  <a:srgbClr val="000000"/>
                </a:solidFill>
                <a:latin typeface="Open Sauce"/>
              </a:rPr>
              <a:t>.</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752786" y="802158"/>
            <a:ext cx="7000610" cy="2497110"/>
            <a:chOff x="0" y="0"/>
            <a:chExt cx="5420212" cy="1933384"/>
          </a:xfrm>
        </p:grpSpPr>
        <p:sp>
          <p:nvSpPr>
            <p:cNvPr id="3" name="Freeform 3"/>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4" name="Group 4"/>
          <p:cNvGrpSpPr/>
          <p:nvPr/>
        </p:nvGrpSpPr>
        <p:grpSpPr>
          <a:xfrm>
            <a:off x="1919862" y="4094955"/>
            <a:ext cx="7000610" cy="2300218"/>
            <a:chOff x="0" y="0"/>
            <a:chExt cx="5420212" cy="1780940"/>
          </a:xfrm>
        </p:grpSpPr>
        <p:sp>
          <p:nvSpPr>
            <p:cNvPr id="5" name="Freeform 5"/>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grpSp>
        <p:nvGrpSpPr>
          <p:cNvPr id="6" name="Group 6"/>
          <p:cNvGrpSpPr/>
          <p:nvPr/>
        </p:nvGrpSpPr>
        <p:grpSpPr>
          <a:xfrm>
            <a:off x="9367528" y="802158"/>
            <a:ext cx="7000610" cy="2497110"/>
            <a:chOff x="0" y="0"/>
            <a:chExt cx="5420212" cy="1933384"/>
          </a:xfrm>
        </p:grpSpPr>
        <p:sp>
          <p:nvSpPr>
            <p:cNvPr id="7" name="Freeform 7"/>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8" name="Group 8"/>
          <p:cNvGrpSpPr/>
          <p:nvPr/>
        </p:nvGrpSpPr>
        <p:grpSpPr>
          <a:xfrm>
            <a:off x="9367528" y="4094955"/>
            <a:ext cx="7000610" cy="2300218"/>
            <a:chOff x="0" y="0"/>
            <a:chExt cx="5420212" cy="1780940"/>
          </a:xfrm>
        </p:grpSpPr>
        <p:sp>
          <p:nvSpPr>
            <p:cNvPr id="9" name="Freeform 9"/>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sp>
        <p:nvSpPr>
          <p:cNvPr id="10" name="TextBox 10"/>
          <p:cNvSpPr txBox="1"/>
          <p:nvPr/>
        </p:nvSpPr>
        <p:spPr>
          <a:xfrm>
            <a:off x="2295524" y="1771630"/>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Optimizer: Adam</a:t>
            </a:r>
          </a:p>
        </p:txBody>
      </p:sp>
      <p:sp>
        <p:nvSpPr>
          <p:cNvPr id="11" name="TextBox 11"/>
          <p:cNvSpPr txBox="1"/>
          <p:nvPr/>
        </p:nvSpPr>
        <p:spPr>
          <a:xfrm>
            <a:off x="1752786" y="5097256"/>
            <a:ext cx="7501629" cy="1758315"/>
          </a:xfrm>
          <a:prstGeom prst="rect">
            <a:avLst/>
          </a:prstGeom>
        </p:spPr>
        <p:txBody>
          <a:bodyPr lIns="0" tIns="0" rIns="0" bIns="0" rtlCol="0" anchor="t">
            <a:spAutoFit/>
          </a:bodyPr>
          <a:lstStyle/>
          <a:p>
            <a:pPr algn="ctr">
              <a:lnSpc>
                <a:spcPts val="4620"/>
              </a:lnSpc>
            </a:pPr>
            <a:r>
              <a:rPr lang="en-US" sz="4200" spc="126" dirty="0">
                <a:solidFill>
                  <a:srgbClr val="F5F5EF"/>
                </a:solidFill>
                <a:latin typeface="Open Sauce"/>
              </a:rPr>
              <a:t>Training Accuracy: 94.2</a:t>
            </a:r>
            <a:r>
              <a:rPr lang="en-US" sz="4200" spc="36" dirty="0">
                <a:solidFill>
                  <a:srgbClr val="F5F5EF"/>
                </a:solidFill>
                <a:latin typeface="Arimo"/>
              </a:rPr>
              <a:t>%</a:t>
            </a:r>
          </a:p>
          <a:p>
            <a:pPr algn="ctr">
              <a:lnSpc>
                <a:spcPts val="4620"/>
              </a:lnSpc>
            </a:pPr>
            <a:endParaRPr lang="en-US" sz="4200" spc="36" dirty="0">
              <a:solidFill>
                <a:srgbClr val="F5F5EF"/>
              </a:solidFill>
              <a:latin typeface="Arimo"/>
            </a:endParaRPr>
          </a:p>
          <a:p>
            <a:pPr algn="ctr">
              <a:lnSpc>
                <a:spcPts val="4620"/>
              </a:lnSpc>
            </a:pPr>
            <a:endParaRPr lang="en-US" sz="4200" spc="36" dirty="0">
              <a:solidFill>
                <a:srgbClr val="F5F5EF"/>
              </a:solidFill>
              <a:latin typeface="Arimo"/>
            </a:endParaRPr>
          </a:p>
        </p:txBody>
      </p:sp>
      <p:sp>
        <p:nvSpPr>
          <p:cNvPr id="12" name="TextBox 12"/>
          <p:cNvSpPr txBox="1"/>
          <p:nvPr/>
        </p:nvSpPr>
        <p:spPr>
          <a:xfrm>
            <a:off x="9910266" y="1481118"/>
            <a:ext cx="5915133" cy="1177290"/>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Loss: Categorical Cross Entropy</a:t>
            </a:r>
          </a:p>
        </p:txBody>
      </p:sp>
      <p:sp>
        <p:nvSpPr>
          <p:cNvPr id="13" name="TextBox 13"/>
          <p:cNvSpPr txBox="1"/>
          <p:nvPr/>
        </p:nvSpPr>
        <p:spPr>
          <a:xfrm>
            <a:off x="9367528" y="5097256"/>
            <a:ext cx="7000610" cy="596265"/>
          </a:xfrm>
          <a:prstGeom prst="rect">
            <a:avLst/>
          </a:prstGeom>
        </p:spPr>
        <p:txBody>
          <a:bodyPr lIns="0" tIns="0" rIns="0" bIns="0" rtlCol="0" anchor="t">
            <a:spAutoFit/>
          </a:bodyPr>
          <a:lstStyle/>
          <a:p>
            <a:pPr algn="ctr">
              <a:lnSpc>
                <a:spcPts val="4620"/>
              </a:lnSpc>
            </a:pPr>
            <a:r>
              <a:rPr lang="en-US" sz="4200" spc="126" dirty="0">
                <a:solidFill>
                  <a:srgbClr val="F5F5EF"/>
                </a:solidFill>
                <a:latin typeface="Open Sauce"/>
              </a:rPr>
              <a:t>Validation Loss: 11.38%</a:t>
            </a:r>
          </a:p>
        </p:txBody>
      </p:sp>
      <p:grpSp>
        <p:nvGrpSpPr>
          <p:cNvPr id="14" name="Group 14"/>
          <p:cNvGrpSpPr/>
          <p:nvPr/>
        </p:nvGrpSpPr>
        <p:grpSpPr>
          <a:xfrm>
            <a:off x="9367528" y="7078373"/>
            <a:ext cx="7000610" cy="2497110"/>
            <a:chOff x="0" y="0"/>
            <a:chExt cx="5420212" cy="1933384"/>
          </a:xfrm>
        </p:grpSpPr>
        <p:sp>
          <p:nvSpPr>
            <p:cNvPr id="15" name="Freeform 15"/>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6" name="TextBox 16"/>
          <p:cNvSpPr txBox="1"/>
          <p:nvPr/>
        </p:nvSpPr>
        <p:spPr>
          <a:xfrm>
            <a:off x="9910266" y="8047845"/>
            <a:ext cx="5915133" cy="596265"/>
          </a:xfrm>
          <a:prstGeom prst="rect">
            <a:avLst/>
          </a:prstGeom>
        </p:spPr>
        <p:txBody>
          <a:bodyPr lIns="0" tIns="0" rIns="0" bIns="0" rtlCol="0" anchor="t">
            <a:spAutoFit/>
          </a:bodyPr>
          <a:lstStyle/>
          <a:p>
            <a:pPr algn="ctr">
              <a:lnSpc>
                <a:spcPts val="4620"/>
              </a:lnSpc>
            </a:pPr>
            <a:r>
              <a:rPr lang="en-US" sz="4200" spc="126" dirty="0">
                <a:solidFill>
                  <a:srgbClr val="F5F5EF"/>
                </a:solidFill>
                <a:latin typeface="Open Sauce"/>
              </a:rPr>
              <a:t>Training Loss: 71.6 %</a:t>
            </a:r>
          </a:p>
        </p:txBody>
      </p:sp>
      <p:grpSp>
        <p:nvGrpSpPr>
          <p:cNvPr id="17" name="Group 17"/>
          <p:cNvGrpSpPr/>
          <p:nvPr/>
        </p:nvGrpSpPr>
        <p:grpSpPr>
          <a:xfrm>
            <a:off x="1967704" y="7078373"/>
            <a:ext cx="7000610" cy="2497110"/>
            <a:chOff x="0" y="0"/>
            <a:chExt cx="5420212" cy="1933384"/>
          </a:xfrm>
        </p:grpSpPr>
        <p:sp>
          <p:nvSpPr>
            <p:cNvPr id="18" name="Freeform 18"/>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9" name="TextBox 19"/>
          <p:cNvSpPr txBox="1"/>
          <p:nvPr/>
        </p:nvSpPr>
        <p:spPr>
          <a:xfrm>
            <a:off x="3126109" y="8047845"/>
            <a:ext cx="4683800" cy="1179810"/>
          </a:xfrm>
          <a:prstGeom prst="rect">
            <a:avLst/>
          </a:prstGeom>
        </p:spPr>
        <p:txBody>
          <a:bodyPr lIns="0" tIns="0" rIns="0" bIns="0" rtlCol="0" anchor="t">
            <a:spAutoFit/>
          </a:bodyPr>
          <a:lstStyle/>
          <a:p>
            <a:pPr algn="ctr">
              <a:lnSpc>
                <a:spcPts val="4620"/>
              </a:lnSpc>
              <a:spcBef>
                <a:spcPct val="0"/>
              </a:spcBef>
            </a:pPr>
            <a:r>
              <a:rPr lang="en-US" sz="4200" spc="126" dirty="0">
                <a:solidFill>
                  <a:srgbClr val="F5F5EF"/>
                </a:solidFill>
                <a:latin typeface="Open Sauce"/>
              </a:rPr>
              <a:t>Test Accuracy: 96.84%</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346532" y="4306397"/>
            <a:ext cx="6566255" cy="3375828"/>
          </a:xfrm>
          <a:prstGeom prst="rect">
            <a:avLst/>
          </a:prstGeom>
        </p:spPr>
      </p:pic>
      <p:sp>
        <p:nvSpPr>
          <p:cNvPr id="3" name="TextBox 3"/>
          <p:cNvSpPr txBox="1"/>
          <p:nvPr/>
        </p:nvSpPr>
        <p:spPr>
          <a:xfrm>
            <a:off x="1931285" y="1556126"/>
            <a:ext cx="5396748" cy="2048690"/>
          </a:xfrm>
          <a:prstGeom prst="rect">
            <a:avLst/>
          </a:prstGeom>
        </p:spPr>
        <p:txBody>
          <a:bodyPr lIns="0" tIns="0" rIns="0" bIns="0" rtlCol="0" anchor="t">
            <a:spAutoFit/>
          </a:bodyPr>
          <a:lstStyle/>
          <a:p>
            <a:pPr marL="0" lvl="0" indent="0" algn="l">
              <a:lnSpc>
                <a:spcPts val="8065"/>
              </a:lnSpc>
              <a:spcBef>
                <a:spcPct val="0"/>
              </a:spcBef>
            </a:pPr>
            <a:r>
              <a:rPr lang="en-US" sz="6721">
                <a:solidFill>
                  <a:srgbClr val="604412"/>
                </a:solidFill>
                <a:latin typeface="RoxboroughCF"/>
              </a:rPr>
              <a:t>INCEPTION NET</a:t>
            </a:r>
          </a:p>
        </p:txBody>
      </p:sp>
      <p:sp>
        <p:nvSpPr>
          <p:cNvPr id="4" name="TextBox 4"/>
          <p:cNvSpPr txBox="1"/>
          <p:nvPr/>
        </p:nvSpPr>
        <p:spPr>
          <a:xfrm>
            <a:off x="9144000" y="1623754"/>
            <a:ext cx="7422454" cy="7741730"/>
          </a:xfrm>
          <a:prstGeom prst="rect">
            <a:avLst/>
          </a:prstGeom>
        </p:spPr>
        <p:txBody>
          <a:bodyPr lIns="0" tIns="0" rIns="0" bIns="0" rtlCol="0" anchor="t">
            <a:spAutoFit/>
          </a:bodyPr>
          <a:lstStyle/>
          <a:p>
            <a:pPr>
              <a:lnSpc>
                <a:spcPts val="3832"/>
              </a:lnSpc>
            </a:pPr>
            <a:r>
              <a:rPr lang="en-US" sz="2554" spc="76">
                <a:solidFill>
                  <a:srgbClr val="000000"/>
                </a:solidFill>
                <a:latin typeface="Open Sauce"/>
              </a:rPr>
              <a:t>An inception network is a deep neural network with an architectural design that consists of repeating components referred to as Inception modules. </a:t>
            </a:r>
          </a:p>
          <a:p>
            <a:pPr>
              <a:lnSpc>
                <a:spcPts val="3832"/>
              </a:lnSpc>
            </a:pPr>
            <a:endParaRPr lang="en-US" sz="2554" spc="76">
              <a:solidFill>
                <a:srgbClr val="000000"/>
              </a:solidFill>
              <a:latin typeface="Open Sauce"/>
            </a:endParaRPr>
          </a:p>
          <a:p>
            <a:pPr>
              <a:lnSpc>
                <a:spcPts val="3832"/>
              </a:lnSpc>
            </a:pPr>
            <a:r>
              <a:rPr lang="en-US" sz="2554" spc="76">
                <a:solidFill>
                  <a:srgbClr val="000000"/>
                </a:solidFill>
                <a:latin typeface="Open Sauce"/>
              </a:rPr>
              <a:t>An Inception Module consists of the following components:</a:t>
            </a:r>
          </a:p>
          <a:p>
            <a:pPr marL="551623" lvl="1" indent="-275812">
              <a:lnSpc>
                <a:spcPts val="3832"/>
              </a:lnSpc>
              <a:buFont typeface="Arial"/>
              <a:buChar char="•"/>
            </a:pPr>
            <a:r>
              <a:rPr lang="en-US" sz="2554" spc="76">
                <a:solidFill>
                  <a:srgbClr val="000000"/>
                </a:solidFill>
                <a:latin typeface="Open Sauce"/>
              </a:rPr>
              <a:t>Input layer</a:t>
            </a:r>
          </a:p>
          <a:p>
            <a:pPr marL="551623" lvl="1" indent="-275812">
              <a:lnSpc>
                <a:spcPts val="3832"/>
              </a:lnSpc>
              <a:buFont typeface="Arial"/>
              <a:buChar char="•"/>
            </a:pPr>
            <a:r>
              <a:rPr lang="en-US" sz="2554" spc="76">
                <a:solidFill>
                  <a:srgbClr val="000000"/>
                </a:solidFill>
                <a:latin typeface="Open Sauce"/>
              </a:rPr>
              <a:t>1x1 convolution layer</a:t>
            </a:r>
          </a:p>
          <a:p>
            <a:pPr marL="551623" lvl="1" indent="-275812">
              <a:lnSpc>
                <a:spcPts val="3832"/>
              </a:lnSpc>
              <a:buFont typeface="Arial"/>
              <a:buChar char="•"/>
            </a:pPr>
            <a:r>
              <a:rPr lang="en-US" sz="2554" spc="76">
                <a:solidFill>
                  <a:srgbClr val="000000"/>
                </a:solidFill>
                <a:latin typeface="Open Sauce"/>
              </a:rPr>
              <a:t>3x3 convolution layer</a:t>
            </a:r>
          </a:p>
          <a:p>
            <a:pPr marL="551623" lvl="1" indent="-275812">
              <a:lnSpc>
                <a:spcPts val="3832"/>
              </a:lnSpc>
              <a:buFont typeface="Arial"/>
              <a:buChar char="•"/>
            </a:pPr>
            <a:r>
              <a:rPr lang="en-US" sz="2554" spc="76">
                <a:solidFill>
                  <a:srgbClr val="000000"/>
                </a:solidFill>
                <a:latin typeface="Open Sauce"/>
              </a:rPr>
              <a:t>5x5 convolution layer</a:t>
            </a:r>
          </a:p>
          <a:p>
            <a:pPr marL="551623" lvl="1" indent="-275812">
              <a:lnSpc>
                <a:spcPts val="3832"/>
              </a:lnSpc>
              <a:buFont typeface="Arial"/>
              <a:buChar char="•"/>
            </a:pPr>
            <a:r>
              <a:rPr lang="en-US" sz="2554" spc="76">
                <a:solidFill>
                  <a:srgbClr val="000000"/>
                </a:solidFill>
                <a:latin typeface="Open Sauce"/>
              </a:rPr>
              <a:t>Max pooling layer</a:t>
            </a:r>
          </a:p>
          <a:p>
            <a:pPr marL="551623" lvl="1" indent="-275812">
              <a:lnSpc>
                <a:spcPts val="3832"/>
              </a:lnSpc>
              <a:buFont typeface="Arial"/>
              <a:buChar char="•"/>
            </a:pPr>
            <a:r>
              <a:rPr lang="en-US" sz="2554" spc="76">
                <a:solidFill>
                  <a:srgbClr val="000000"/>
                </a:solidFill>
                <a:latin typeface="Open Sauce"/>
              </a:rPr>
              <a:t>Concatenation layer</a:t>
            </a:r>
          </a:p>
          <a:p>
            <a:pPr>
              <a:lnSpc>
                <a:spcPts val="3832"/>
              </a:lnSpc>
            </a:pPr>
            <a:endParaRPr lang="en-US" sz="2554" spc="76">
              <a:solidFill>
                <a:srgbClr val="000000"/>
              </a:solidFill>
              <a:latin typeface="Open Sauce"/>
            </a:endParaRPr>
          </a:p>
          <a:p>
            <a:pPr>
              <a:lnSpc>
                <a:spcPts val="3832"/>
              </a:lnSpc>
            </a:pPr>
            <a:endParaRPr lang="en-US" sz="2554" spc="76">
              <a:solidFill>
                <a:srgbClr val="000000"/>
              </a:solidFill>
              <a:latin typeface="Open Sauce"/>
            </a:endParaRPr>
          </a:p>
          <a:p>
            <a:pPr marL="0" lvl="1" indent="0" algn="l">
              <a:lnSpc>
                <a:spcPts val="3832"/>
              </a:lnSpc>
              <a:spcBef>
                <a:spcPct val="0"/>
              </a:spcBef>
            </a:pPr>
            <a:endParaRPr lang="en-US" sz="2554" spc="76">
              <a:solidFill>
                <a:srgbClr val="000000"/>
              </a:solidFill>
              <a:latin typeface="Open Sauce"/>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752786" y="802158"/>
            <a:ext cx="7000610" cy="2497110"/>
            <a:chOff x="0" y="0"/>
            <a:chExt cx="5420212" cy="1933384"/>
          </a:xfrm>
        </p:grpSpPr>
        <p:sp>
          <p:nvSpPr>
            <p:cNvPr id="3" name="Freeform 3"/>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4" name="Group 4"/>
          <p:cNvGrpSpPr/>
          <p:nvPr/>
        </p:nvGrpSpPr>
        <p:grpSpPr>
          <a:xfrm>
            <a:off x="1919862" y="4094955"/>
            <a:ext cx="7000610" cy="2300218"/>
            <a:chOff x="0" y="0"/>
            <a:chExt cx="5420212" cy="1780940"/>
          </a:xfrm>
        </p:grpSpPr>
        <p:sp>
          <p:nvSpPr>
            <p:cNvPr id="5" name="Freeform 5"/>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grpSp>
        <p:nvGrpSpPr>
          <p:cNvPr id="6" name="Group 6"/>
          <p:cNvGrpSpPr/>
          <p:nvPr/>
        </p:nvGrpSpPr>
        <p:grpSpPr>
          <a:xfrm>
            <a:off x="9367528" y="802158"/>
            <a:ext cx="7000610" cy="2497110"/>
            <a:chOff x="0" y="0"/>
            <a:chExt cx="5420212" cy="1933384"/>
          </a:xfrm>
        </p:grpSpPr>
        <p:sp>
          <p:nvSpPr>
            <p:cNvPr id="7" name="Freeform 7"/>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grpSp>
        <p:nvGrpSpPr>
          <p:cNvPr id="8" name="Group 8"/>
          <p:cNvGrpSpPr/>
          <p:nvPr/>
        </p:nvGrpSpPr>
        <p:grpSpPr>
          <a:xfrm>
            <a:off x="9367528" y="4094955"/>
            <a:ext cx="7000610" cy="2300218"/>
            <a:chOff x="0" y="0"/>
            <a:chExt cx="5420212" cy="1780940"/>
          </a:xfrm>
        </p:grpSpPr>
        <p:sp>
          <p:nvSpPr>
            <p:cNvPr id="9" name="Freeform 9"/>
            <p:cNvSpPr/>
            <p:nvPr/>
          </p:nvSpPr>
          <p:spPr>
            <a:xfrm>
              <a:off x="0" y="0"/>
              <a:ext cx="5420212" cy="1780941"/>
            </a:xfrm>
            <a:custGeom>
              <a:avLst/>
              <a:gdLst/>
              <a:ahLst/>
              <a:cxnLst/>
              <a:rect l="l" t="t" r="r" b="b"/>
              <a:pathLst>
                <a:path w="5420212" h="1780941">
                  <a:moveTo>
                    <a:pt x="5295752" y="1780940"/>
                  </a:moveTo>
                  <a:lnTo>
                    <a:pt x="124460" y="1780940"/>
                  </a:lnTo>
                  <a:cubicBezTo>
                    <a:pt x="55880" y="1780940"/>
                    <a:pt x="0" y="1725060"/>
                    <a:pt x="0" y="1656480"/>
                  </a:cubicBezTo>
                  <a:lnTo>
                    <a:pt x="0" y="124460"/>
                  </a:lnTo>
                  <a:cubicBezTo>
                    <a:pt x="0" y="55880"/>
                    <a:pt x="55880" y="0"/>
                    <a:pt x="124460" y="0"/>
                  </a:cubicBezTo>
                  <a:lnTo>
                    <a:pt x="5295752" y="0"/>
                  </a:lnTo>
                  <a:cubicBezTo>
                    <a:pt x="5364332" y="0"/>
                    <a:pt x="5420212" y="55880"/>
                    <a:pt x="5420212" y="124460"/>
                  </a:cubicBezTo>
                  <a:lnTo>
                    <a:pt x="5420212" y="1656480"/>
                  </a:lnTo>
                  <a:cubicBezTo>
                    <a:pt x="5420212" y="1725060"/>
                    <a:pt x="5364332" y="1780941"/>
                    <a:pt x="5295752" y="1780941"/>
                  </a:cubicBezTo>
                  <a:close/>
                </a:path>
              </a:pathLst>
            </a:custGeom>
            <a:solidFill>
              <a:srgbClr val="604412"/>
            </a:solidFill>
          </p:spPr>
        </p:sp>
      </p:grpSp>
      <p:sp>
        <p:nvSpPr>
          <p:cNvPr id="10" name="TextBox 10"/>
          <p:cNvSpPr txBox="1"/>
          <p:nvPr/>
        </p:nvSpPr>
        <p:spPr>
          <a:xfrm>
            <a:off x="2295524" y="1771630"/>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Optimizer: Adam</a:t>
            </a:r>
          </a:p>
        </p:txBody>
      </p:sp>
      <p:sp>
        <p:nvSpPr>
          <p:cNvPr id="11" name="TextBox 11"/>
          <p:cNvSpPr txBox="1"/>
          <p:nvPr/>
        </p:nvSpPr>
        <p:spPr>
          <a:xfrm>
            <a:off x="1752786" y="5097256"/>
            <a:ext cx="7501629" cy="175831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Accuracy: 94.6</a:t>
            </a:r>
            <a:r>
              <a:rPr lang="en-US" sz="4200" spc="36">
                <a:solidFill>
                  <a:srgbClr val="F5F5EF"/>
                </a:solidFill>
                <a:latin typeface="Arimo"/>
              </a:rPr>
              <a:t>%</a:t>
            </a:r>
          </a:p>
          <a:p>
            <a:pPr algn="ctr">
              <a:lnSpc>
                <a:spcPts val="4620"/>
              </a:lnSpc>
            </a:pPr>
            <a:endParaRPr lang="en-US" sz="4200" spc="36">
              <a:solidFill>
                <a:srgbClr val="F5F5EF"/>
              </a:solidFill>
              <a:latin typeface="Arimo"/>
            </a:endParaRPr>
          </a:p>
          <a:p>
            <a:pPr algn="ctr">
              <a:lnSpc>
                <a:spcPts val="4620"/>
              </a:lnSpc>
            </a:pPr>
            <a:endParaRPr lang="en-US" sz="4200" spc="36">
              <a:solidFill>
                <a:srgbClr val="F5F5EF"/>
              </a:solidFill>
              <a:latin typeface="Arimo"/>
            </a:endParaRPr>
          </a:p>
        </p:txBody>
      </p:sp>
      <p:sp>
        <p:nvSpPr>
          <p:cNvPr id="12" name="TextBox 12"/>
          <p:cNvSpPr txBox="1"/>
          <p:nvPr/>
        </p:nvSpPr>
        <p:spPr>
          <a:xfrm>
            <a:off x="9910266" y="1481118"/>
            <a:ext cx="5915133" cy="1177290"/>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Loss: Categorical Cross Entropy</a:t>
            </a:r>
          </a:p>
        </p:txBody>
      </p:sp>
      <p:sp>
        <p:nvSpPr>
          <p:cNvPr id="13" name="TextBox 13"/>
          <p:cNvSpPr txBox="1"/>
          <p:nvPr/>
        </p:nvSpPr>
        <p:spPr>
          <a:xfrm>
            <a:off x="9367528" y="5097256"/>
            <a:ext cx="7000610"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Validation Loss: 31.6%</a:t>
            </a:r>
          </a:p>
        </p:txBody>
      </p:sp>
      <p:grpSp>
        <p:nvGrpSpPr>
          <p:cNvPr id="14" name="Group 14"/>
          <p:cNvGrpSpPr/>
          <p:nvPr/>
        </p:nvGrpSpPr>
        <p:grpSpPr>
          <a:xfrm>
            <a:off x="9367528" y="7078373"/>
            <a:ext cx="7000610" cy="2497110"/>
            <a:chOff x="0" y="0"/>
            <a:chExt cx="5420212" cy="1933384"/>
          </a:xfrm>
        </p:grpSpPr>
        <p:sp>
          <p:nvSpPr>
            <p:cNvPr id="15" name="Freeform 15"/>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6" name="TextBox 16"/>
          <p:cNvSpPr txBox="1"/>
          <p:nvPr/>
        </p:nvSpPr>
        <p:spPr>
          <a:xfrm>
            <a:off x="9910266" y="8047845"/>
            <a:ext cx="5915133" cy="596265"/>
          </a:xfrm>
          <a:prstGeom prst="rect">
            <a:avLst/>
          </a:prstGeom>
        </p:spPr>
        <p:txBody>
          <a:bodyPr lIns="0" tIns="0" rIns="0" bIns="0" rtlCol="0" anchor="t">
            <a:spAutoFit/>
          </a:bodyPr>
          <a:lstStyle/>
          <a:p>
            <a:pPr algn="ctr">
              <a:lnSpc>
                <a:spcPts val="4620"/>
              </a:lnSpc>
            </a:pPr>
            <a:r>
              <a:rPr lang="en-US" sz="4200" spc="126">
                <a:solidFill>
                  <a:srgbClr val="F5F5EF"/>
                </a:solidFill>
                <a:latin typeface="Open Sauce"/>
              </a:rPr>
              <a:t>Training Loss: 41.96%</a:t>
            </a:r>
          </a:p>
        </p:txBody>
      </p:sp>
      <p:grpSp>
        <p:nvGrpSpPr>
          <p:cNvPr id="17" name="Group 17"/>
          <p:cNvGrpSpPr/>
          <p:nvPr/>
        </p:nvGrpSpPr>
        <p:grpSpPr>
          <a:xfrm>
            <a:off x="1967704" y="7078373"/>
            <a:ext cx="7000610" cy="2497110"/>
            <a:chOff x="0" y="0"/>
            <a:chExt cx="5420212" cy="1933384"/>
          </a:xfrm>
        </p:grpSpPr>
        <p:sp>
          <p:nvSpPr>
            <p:cNvPr id="18" name="Freeform 18"/>
            <p:cNvSpPr/>
            <p:nvPr/>
          </p:nvSpPr>
          <p:spPr>
            <a:xfrm>
              <a:off x="0" y="0"/>
              <a:ext cx="5420212" cy="1933384"/>
            </a:xfrm>
            <a:custGeom>
              <a:avLst/>
              <a:gdLst/>
              <a:ahLst/>
              <a:cxnLst/>
              <a:rect l="l" t="t" r="r" b="b"/>
              <a:pathLst>
                <a:path w="5420212" h="1933384">
                  <a:moveTo>
                    <a:pt x="5295752" y="1933384"/>
                  </a:moveTo>
                  <a:lnTo>
                    <a:pt x="124460" y="1933384"/>
                  </a:lnTo>
                  <a:cubicBezTo>
                    <a:pt x="55880" y="1933384"/>
                    <a:pt x="0" y="1877504"/>
                    <a:pt x="0" y="1808924"/>
                  </a:cubicBezTo>
                  <a:lnTo>
                    <a:pt x="0" y="124460"/>
                  </a:lnTo>
                  <a:cubicBezTo>
                    <a:pt x="0" y="55880"/>
                    <a:pt x="55880" y="0"/>
                    <a:pt x="124460" y="0"/>
                  </a:cubicBezTo>
                  <a:lnTo>
                    <a:pt x="5295752" y="0"/>
                  </a:lnTo>
                  <a:cubicBezTo>
                    <a:pt x="5364332" y="0"/>
                    <a:pt x="5420212" y="55880"/>
                    <a:pt x="5420212" y="124460"/>
                  </a:cubicBezTo>
                  <a:lnTo>
                    <a:pt x="5420212" y="1808924"/>
                  </a:lnTo>
                  <a:cubicBezTo>
                    <a:pt x="5420212" y="1877504"/>
                    <a:pt x="5364332" y="1933384"/>
                    <a:pt x="5295752" y="1933384"/>
                  </a:cubicBezTo>
                  <a:close/>
                </a:path>
              </a:pathLst>
            </a:custGeom>
            <a:solidFill>
              <a:srgbClr val="604412"/>
            </a:solidFill>
          </p:spPr>
        </p:sp>
      </p:grpSp>
      <p:sp>
        <p:nvSpPr>
          <p:cNvPr id="19" name="TextBox 19"/>
          <p:cNvSpPr txBox="1"/>
          <p:nvPr/>
        </p:nvSpPr>
        <p:spPr>
          <a:xfrm>
            <a:off x="2384111" y="8047845"/>
            <a:ext cx="6167795" cy="596265"/>
          </a:xfrm>
          <a:prstGeom prst="rect">
            <a:avLst/>
          </a:prstGeom>
        </p:spPr>
        <p:txBody>
          <a:bodyPr lIns="0" tIns="0" rIns="0" bIns="0" rtlCol="0" anchor="t">
            <a:spAutoFit/>
          </a:bodyPr>
          <a:lstStyle/>
          <a:p>
            <a:pPr algn="ctr">
              <a:lnSpc>
                <a:spcPts val="4620"/>
              </a:lnSpc>
              <a:spcBef>
                <a:spcPct val="0"/>
              </a:spcBef>
            </a:pPr>
            <a:r>
              <a:rPr lang="en-US" sz="4200" spc="126">
                <a:solidFill>
                  <a:srgbClr val="F5F5EF"/>
                </a:solidFill>
                <a:latin typeface="Open Sauce"/>
              </a:rPr>
              <a:t>Test Accuracy: 94.81%</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sp>
        <p:nvSpPr>
          <p:cNvPr id="2" name="TextBox 2"/>
          <p:cNvSpPr txBox="1"/>
          <p:nvPr/>
        </p:nvSpPr>
        <p:spPr>
          <a:xfrm>
            <a:off x="3129087" y="4595431"/>
            <a:ext cx="12029827" cy="4100322"/>
          </a:xfrm>
          <a:prstGeom prst="rect">
            <a:avLst/>
          </a:prstGeom>
        </p:spPr>
        <p:txBody>
          <a:bodyPr lIns="0" tIns="0" rIns="0" bIns="0" rtlCol="0" anchor="t">
            <a:spAutoFit/>
          </a:bodyPr>
          <a:lstStyle/>
          <a:p>
            <a:pPr>
              <a:lnSpc>
                <a:spcPts val="4694"/>
              </a:lnSpc>
            </a:pPr>
            <a:r>
              <a:rPr lang="en-US" sz="3129" spc="93">
                <a:solidFill>
                  <a:srgbClr val="000000"/>
                </a:solidFill>
                <a:latin typeface="Open Sauce"/>
              </a:rPr>
              <a:t>The model implementation was done through Resent50, Basic CNN, Inception V3 and Vgg16 and 19. Images were imported after transformation and every model was run for 25 epoch values. </a:t>
            </a:r>
          </a:p>
          <a:p>
            <a:pPr>
              <a:lnSpc>
                <a:spcPts val="4694"/>
              </a:lnSpc>
            </a:pPr>
            <a:r>
              <a:rPr lang="en-US" sz="3129" spc="47">
                <a:solidFill>
                  <a:srgbClr val="000000"/>
                </a:solidFill>
                <a:latin typeface="Arimo"/>
              </a:rPr>
              <a:t>The Vgg16 model gave the highest accuracy of 96.3%, followed by Inception Net with an accuracy of 94.8%.</a:t>
            </a:r>
          </a:p>
          <a:p>
            <a:pPr marL="0" lvl="0" indent="0">
              <a:lnSpc>
                <a:spcPts val="4694"/>
              </a:lnSpc>
              <a:spcBef>
                <a:spcPct val="0"/>
              </a:spcBef>
            </a:pPr>
            <a:endParaRPr lang="en-US" sz="3129" spc="47">
              <a:solidFill>
                <a:srgbClr val="000000"/>
              </a:solidFill>
              <a:latin typeface="Arimo"/>
            </a:endParaRPr>
          </a:p>
        </p:txBody>
      </p:sp>
      <p:sp>
        <p:nvSpPr>
          <p:cNvPr id="3" name="TextBox 3"/>
          <p:cNvSpPr txBox="1"/>
          <p:nvPr/>
        </p:nvSpPr>
        <p:spPr>
          <a:xfrm>
            <a:off x="1297666" y="2495868"/>
            <a:ext cx="15692667" cy="1466850"/>
          </a:xfrm>
          <a:prstGeom prst="rect">
            <a:avLst/>
          </a:prstGeom>
        </p:spPr>
        <p:txBody>
          <a:bodyPr lIns="0" tIns="0" rIns="0" bIns="0" rtlCol="0" anchor="t">
            <a:spAutoFit/>
          </a:bodyPr>
          <a:lstStyle/>
          <a:p>
            <a:pPr marL="0" lvl="0" indent="0" algn="ctr">
              <a:lnSpc>
                <a:spcPts val="11519"/>
              </a:lnSpc>
              <a:spcBef>
                <a:spcPct val="0"/>
              </a:spcBef>
            </a:pPr>
            <a:r>
              <a:rPr lang="en-US" sz="9600">
                <a:solidFill>
                  <a:srgbClr val="000000"/>
                </a:solidFill>
                <a:latin typeface="RoxboroughCF"/>
              </a:rPr>
              <a:t>Conclusion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7638167" y="2558823"/>
            <a:ext cx="2346400" cy="235476"/>
            <a:chOff x="0" y="0"/>
            <a:chExt cx="5694710" cy="571500"/>
          </a:xfrm>
        </p:grpSpPr>
        <p:sp>
          <p:nvSpPr>
            <p:cNvPr id="3" name="Freeform 3"/>
            <p:cNvSpPr/>
            <p:nvPr/>
          </p:nvSpPr>
          <p:spPr>
            <a:xfrm>
              <a:off x="0" y="255270"/>
              <a:ext cx="5694710" cy="69850"/>
            </a:xfrm>
            <a:custGeom>
              <a:avLst/>
              <a:gdLst/>
              <a:ahLst/>
              <a:cxnLst/>
              <a:rect l="l" t="t" r="r" b="b"/>
              <a:pathLst>
                <a:path w="5694710" h="69850">
                  <a:moveTo>
                    <a:pt x="5403880" y="0"/>
                  </a:moveTo>
                  <a:lnTo>
                    <a:pt x="0" y="0"/>
                  </a:lnTo>
                  <a:lnTo>
                    <a:pt x="0" y="69850"/>
                  </a:lnTo>
                  <a:lnTo>
                    <a:pt x="5694710" y="69850"/>
                  </a:lnTo>
                  <a:lnTo>
                    <a:pt x="5694710" y="0"/>
                  </a:lnTo>
                  <a:close/>
                </a:path>
              </a:pathLst>
            </a:custGeom>
            <a:solidFill>
              <a:srgbClr val="B48229"/>
            </a:solidFill>
          </p:spPr>
        </p:sp>
      </p:grpSp>
      <p:pic>
        <p:nvPicPr>
          <p:cNvPr id="4" name="Picture 4"/>
          <p:cNvPicPr>
            <a:picLocks noChangeAspect="1"/>
          </p:cNvPicPr>
          <p:nvPr/>
        </p:nvPicPr>
        <p:blipFill>
          <a:blip r:embed="rId2"/>
          <a:srcRect/>
          <a:stretch>
            <a:fillRect/>
          </a:stretch>
        </p:blipFill>
        <p:spPr>
          <a:xfrm>
            <a:off x="1306878" y="4375595"/>
            <a:ext cx="7504489" cy="5465034"/>
          </a:xfrm>
          <a:prstGeom prst="rect">
            <a:avLst/>
          </a:prstGeom>
        </p:spPr>
      </p:pic>
      <p:sp>
        <p:nvSpPr>
          <p:cNvPr id="5" name="TextBox 5"/>
          <p:cNvSpPr txBox="1"/>
          <p:nvPr/>
        </p:nvSpPr>
        <p:spPr>
          <a:xfrm>
            <a:off x="2746375" y="1648913"/>
            <a:ext cx="5674711" cy="2045771"/>
          </a:xfrm>
          <a:prstGeom prst="rect">
            <a:avLst/>
          </a:prstGeom>
        </p:spPr>
        <p:txBody>
          <a:bodyPr lIns="0" tIns="0" rIns="0" bIns="0" rtlCol="0" anchor="t">
            <a:spAutoFit/>
          </a:bodyPr>
          <a:lstStyle/>
          <a:p>
            <a:pPr marL="0" lvl="0" indent="0">
              <a:lnSpc>
                <a:spcPts val="8033"/>
              </a:lnSpc>
              <a:spcBef>
                <a:spcPct val="0"/>
              </a:spcBef>
            </a:pPr>
            <a:r>
              <a:rPr lang="en-US" sz="6694">
                <a:solidFill>
                  <a:srgbClr val="604412"/>
                </a:solidFill>
                <a:latin typeface="RoxboroughCF"/>
              </a:rPr>
              <a:t>PROBLEM STATEMENT</a:t>
            </a:r>
          </a:p>
        </p:txBody>
      </p:sp>
      <p:sp>
        <p:nvSpPr>
          <p:cNvPr id="6" name="TextBox 6"/>
          <p:cNvSpPr txBox="1"/>
          <p:nvPr/>
        </p:nvSpPr>
        <p:spPr>
          <a:xfrm>
            <a:off x="9144000" y="904875"/>
            <a:ext cx="8817612" cy="6817616"/>
          </a:xfrm>
          <a:prstGeom prst="rect">
            <a:avLst/>
          </a:prstGeom>
        </p:spPr>
        <p:txBody>
          <a:bodyPr lIns="0" tIns="0" rIns="0" bIns="0" rtlCol="0" anchor="t">
            <a:spAutoFit/>
          </a:bodyPr>
          <a:lstStyle/>
          <a:p>
            <a:pPr marL="581575" lvl="1" indent="-290787" algn="l">
              <a:lnSpc>
                <a:spcPts val="4525"/>
              </a:lnSpc>
              <a:buFont typeface="Arial"/>
              <a:buChar char="•"/>
            </a:pPr>
            <a:r>
              <a:rPr lang="en-US" sz="2693" u="none" spc="80">
                <a:solidFill>
                  <a:srgbClr val="604412"/>
                </a:solidFill>
                <a:latin typeface="Open Sauce"/>
              </a:rPr>
              <a:t>Skin Burn is a vital skin problem which is often ignored and not taken care of in its early stages, this is due to the unawareness regarding the detection of different degrees of skin burn. </a:t>
            </a:r>
          </a:p>
          <a:p>
            <a:pPr marL="581575" lvl="1" indent="-290787" algn="l">
              <a:lnSpc>
                <a:spcPts val="4525"/>
              </a:lnSpc>
              <a:buFont typeface="Arial"/>
              <a:buChar char="•"/>
            </a:pPr>
            <a:r>
              <a:rPr lang="en-US" sz="2693" u="none" spc="80">
                <a:solidFill>
                  <a:srgbClr val="604412"/>
                </a:solidFill>
                <a:latin typeface="Open Sauce"/>
              </a:rPr>
              <a:t>Our project aims to propose a solution for the same. With the help of image classification our model will train images of different degrees of skin burn and will help the user identify the degree of skin burn they are suffering with. </a:t>
            </a:r>
          </a:p>
          <a:p>
            <a:pPr marL="0" lvl="0" indent="0" algn="l">
              <a:lnSpc>
                <a:spcPts val="4525"/>
              </a:lnSpc>
              <a:spcBef>
                <a:spcPct val="0"/>
              </a:spcBef>
            </a:pPr>
            <a:endParaRPr lang="en-US" sz="2693" u="none" spc="80">
              <a:solidFill>
                <a:srgbClr val="604412"/>
              </a:solidFill>
              <a:latin typeface="Open Sauce"/>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sp>
        <p:nvSpPr>
          <p:cNvPr id="2" name="TextBox 2"/>
          <p:cNvSpPr txBox="1"/>
          <p:nvPr/>
        </p:nvSpPr>
        <p:spPr>
          <a:xfrm>
            <a:off x="9144000" y="1444175"/>
            <a:ext cx="7322748" cy="2764917"/>
          </a:xfrm>
          <a:prstGeom prst="rect">
            <a:avLst/>
          </a:prstGeom>
        </p:spPr>
        <p:txBody>
          <a:bodyPr lIns="0" tIns="0" rIns="0" bIns="0" rtlCol="0" anchor="t">
            <a:spAutoFit/>
          </a:bodyPr>
          <a:lstStyle/>
          <a:p>
            <a:pPr algn="l">
              <a:lnSpc>
                <a:spcPts val="5544"/>
              </a:lnSpc>
            </a:pPr>
            <a:r>
              <a:rPr lang="en-US" sz="4200" spc="126">
                <a:solidFill>
                  <a:srgbClr val="000000"/>
                </a:solidFill>
                <a:latin typeface="Open Sauce"/>
              </a:rPr>
              <a:t>Increase accuracy of the models implemented to predict more efficient results.</a:t>
            </a:r>
          </a:p>
        </p:txBody>
      </p:sp>
      <p:grpSp>
        <p:nvGrpSpPr>
          <p:cNvPr id="3" name="Group 3"/>
          <p:cNvGrpSpPr/>
          <p:nvPr/>
        </p:nvGrpSpPr>
        <p:grpSpPr>
          <a:xfrm>
            <a:off x="7788453" y="2191841"/>
            <a:ext cx="771999" cy="771999"/>
            <a:chOff x="0" y="0"/>
            <a:chExt cx="6350000" cy="6350000"/>
          </a:xfrm>
        </p:grpSpPr>
        <p:sp>
          <p:nvSpPr>
            <p:cNvPr id="4" name="Freeform 4"/>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72501"/>
            </a:solidFill>
          </p:spPr>
        </p:sp>
      </p:grpSp>
      <p:sp>
        <p:nvSpPr>
          <p:cNvPr id="5" name="TextBox 5"/>
          <p:cNvSpPr txBox="1"/>
          <p:nvPr/>
        </p:nvSpPr>
        <p:spPr>
          <a:xfrm>
            <a:off x="7901847" y="2181410"/>
            <a:ext cx="545211" cy="669036"/>
          </a:xfrm>
          <a:prstGeom prst="rect">
            <a:avLst/>
          </a:prstGeom>
        </p:spPr>
        <p:txBody>
          <a:bodyPr lIns="0" tIns="0" rIns="0" bIns="0" rtlCol="0" anchor="t">
            <a:spAutoFit/>
          </a:bodyPr>
          <a:lstStyle/>
          <a:p>
            <a:pPr algn="ctr">
              <a:lnSpc>
                <a:spcPts val="5652"/>
              </a:lnSpc>
            </a:pPr>
            <a:r>
              <a:rPr lang="en-US" sz="3600" spc="107">
                <a:solidFill>
                  <a:srgbClr val="F5F5EF"/>
                </a:solidFill>
                <a:latin typeface="Open Sauce"/>
              </a:rPr>
              <a:t>1</a:t>
            </a:r>
          </a:p>
        </p:txBody>
      </p:sp>
      <p:sp>
        <p:nvSpPr>
          <p:cNvPr id="6" name="TextBox 6"/>
          <p:cNvSpPr txBox="1"/>
          <p:nvPr/>
        </p:nvSpPr>
        <p:spPr>
          <a:xfrm>
            <a:off x="7901847" y="6020932"/>
            <a:ext cx="545211" cy="669036"/>
          </a:xfrm>
          <a:prstGeom prst="rect">
            <a:avLst/>
          </a:prstGeom>
        </p:spPr>
        <p:txBody>
          <a:bodyPr lIns="0" tIns="0" rIns="0" bIns="0" rtlCol="0" anchor="t">
            <a:spAutoFit/>
          </a:bodyPr>
          <a:lstStyle/>
          <a:p>
            <a:pPr marL="0" lvl="1" indent="0" algn="ctr">
              <a:lnSpc>
                <a:spcPts val="5652"/>
              </a:lnSpc>
              <a:spcBef>
                <a:spcPct val="0"/>
              </a:spcBef>
            </a:pPr>
            <a:r>
              <a:rPr lang="en-US" sz="3600" u="none" spc="107">
                <a:solidFill>
                  <a:srgbClr val="F5F5EF"/>
                </a:solidFill>
                <a:latin typeface="Open Sauce"/>
              </a:rPr>
              <a:t>4</a:t>
            </a:r>
          </a:p>
        </p:txBody>
      </p:sp>
      <p:sp>
        <p:nvSpPr>
          <p:cNvPr id="7" name="TextBox 7"/>
          <p:cNvSpPr txBox="1"/>
          <p:nvPr/>
        </p:nvSpPr>
        <p:spPr>
          <a:xfrm>
            <a:off x="9204270" y="4763644"/>
            <a:ext cx="7322748" cy="1459611"/>
          </a:xfrm>
          <a:prstGeom prst="rect">
            <a:avLst/>
          </a:prstGeom>
        </p:spPr>
        <p:txBody>
          <a:bodyPr lIns="0" tIns="0" rIns="0" bIns="0" rtlCol="0" anchor="t">
            <a:spAutoFit/>
          </a:bodyPr>
          <a:lstStyle/>
          <a:p>
            <a:pPr marL="0" lvl="1" indent="0" algn="l">
              <a:lnSpc>
                <a:spcPts val="5922"/>
              </a:lnSpc>
            </a:pPr>
            <a:r>
              <a:rPr lang="en-US" sz="4200" spc="126">
                <a:solidFill>
                  <a:srgbClr val="000000"/>
                </a:solidFill>
                <a:latin typeface="Open Sauce"/>
              </a:rPr>
              <a:t>Deploy model for further usage.</a:t>
            </a:r>
          </a:p>
        </p:txBody>
      </p:sp>
      <p:grpSp>
        <p:nvGrpSpPr>
          <p:cNvPr id="8" name="Group 8"/>
          <p:cNvGrpSpPr/>
          <p:nvPr/>
        </p:nvGrpSpPr>
        <p:grpSpPr>
          <a:xfrm>
            <a:off x="7788453" y="5024128"/>
            <a:ext cx="771999" cy="771999"/>
            <a:chOff x="0" y="0"/>
            <a:chExt cx="6350000" cy="6350000"/>
          </a:xfrm>
        </p:grpSpPr>
        <p:sp>
          <p:nvSpPr>
            <p:cNvPr id="9" name="Freeform 9"/>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72501"/>
            </a:solidFill>
          </p:spPr>
        </p:sp>
      </p:grpSp>
      <p:sp>
        <p:nvSpPr>
          <p:cNvPr id="10" name="TextBox 10"/>
          <p:cNvSpPr txBox="1"/>
          <p:nvPr/>
        </p:nvSpPr>
        <p:spPr>
          <a:xfrm>
            <a:off x="7901847" y="5013697"/>
            <a:ext cx="545211" cy="669036"/>
          </a:xfrm>
          <a:prstGeom prst="rect">
            <a:avLst/>
          </a:prstGeom>
        </p:spPr>
        <p:txBody>
          <a:bodyPr lIns="0" tIns="0" rIns="0" bIns="0" rtlCol="0" anchor="t">
            <a:spAutoFit/>
          </a:bodyPr>
          <a:lstStyle/>
          <a:p>
            <a:pPr marL="0" lvl="1" indent="0" algn="ctr">
              <a:lnSpc>
                <a:spcPts val="5652"/>
              </a:lnSpc>
              <a:spcBef>
                <a:spcPct val="0"/>
              </a:spcBef>
            </a:pPr>
            <a:r>
              <a:rPr lang="en-US" sz="3600" spc="107">
                <a:solidFill>
                  <a:srgbClr val="F5F5EF"/>
                </a:solidFill>
                <a:latin typeface="Open Sauce"/>
              </a:rPr>
              <a:t>2</a:t>
            </a:r>
          </a:p>
        </p:txBody>
      </p:sp>
      <p:sp>
        <p:nvSpPr>
          <p:cNvPr id="11" name="TextBox 11"/>
          <p:cNvSpPr txBox="1"/>
          <p:nvPr/>
        </p:nvSpPr>
        <p:spPr>
          <a:xfrm>
            <a:off x="9204270" y="6678701"/>
            <a:ext cx="7322748" cy="1455420"/>
          </a:xfrm>
          <a:prstGeom prst="rect">
            <a:avLst/>
          </a:prstGeom>
        </p:spPr>
        <p:txBody>
          <a:bodyPr lIns="0" tIns="0" rIns="0" bIns="0" rtlCol="0" anchor="t">
            <a:spAutoFit/>
          </a:bodyPr>
          <a:lstStyle/>
          <a:p>
            <a:pPr marL="0" lvl="1" indent="0" algn="l">
              <a:lnSpc>
                <a:spcPts val="5880"/>
              </a:lnSpc>
            </a:pPr>
            <a:r>
              <a:rPr lang="en-US" sz="4200" spc="126">
                <a:solidFill>
                  <a:srgbClr val="000000"/>
                </a:solidFill>
                <a:latin typeface="Open Sauce"/>
              </a:rPr>
              <a:t>Research paper to showcase the work done.</a:t>
            </a:r>
          </a:p>
        </p:txBody>
      </p:sp>
      <p:grpSp>
        <p:nvGrpSpPr>
          <p:cNvPr id="12" name="Group 12"/>
          <p:cNvGrpSpPr/>
          <p:nvPr/>
        </p:nvGrpSpPr>
        <p:grpSpPr>
          <a:xfrm>
            <a:off x="7788453" y="7027506"/>
            <a:ext cx="771999" cy="771999"/>
            <a:chOff x="0" y="0"/>
            <a:chExt cx="6350000" cy="6350000"/>
          </a:xfrm>
        </p:grpSpPr>
        <p:sp>
          <p:nvSpPr>
            <p:cNvPr id="13" name="Freeform 13"/>
            <p:cNvSpPr/>
            <p:nvPr/>
          </p:nvSpPr>
          <p:spPr>
            <a:xfrm>
              <a:off x="14167" y="0"/>
              <a:ext cx="6321665" cy="6350000"/>
            </a:xfrm>
            <a:custGeom>
              <a:avLst/>
              <a:gdLst/>
              <a:ahLst/>
              <a:cxnLst/>
              <a:rect l="l" t="t" r="r" b="b"/>
              <a:pathLst>
                <a:path w="6321665" h="6350000">
                  <a:moveTo>
                    <a:pt x="3160833" y="0"/>
                  </a:moveTo>
                  <a:lnTo>
                    <a:pt x="3160833" y="0"/>
                  </a:lnTo>
                  <a:cubicBezTo>
                    <a:pt x="4908795" y="7817"/>
                    <a:pt x="6321666" y="1427021"/>
                    <a:pt x="6321666" y="3175000"/>
                  </a:cubicBezTo>
                  <a:cubicBezTo>
                    <a:pt x="6321666" y="4922979"/>
                    <a:pt x="4908795" y="6342183"/>
                    <a:pt x="3160833" y="6350000"/>
                  </a:cubicBezTo>
                  <a:cubicBezTo>
                    <a:pt x="1412871" y="6342183"/>
                    <a:pt x="0" y="4922979"/>
                    <a:pt x="0" y="3175000"/>
                  </a:cubicBezTo>
                  <a:cubicBezTo>
                    <a:pt x="0" y="1427021"/>
                    <a:pt x="1412871" y="7817"/>
                    <a:pt x="3160833" y="0"/>
                  </a:cubicBezTo>
                  <a:close/>
                </a:path>
              </a:pathLst>
            </a:custGeom>
            <a:solidFill>
              <a:srgbClr val="372501"/>
            </a:solidFill>
          </p:spPr>
        </p:sp>
      </p:grpSp>
      <p:sp>
        <p:nvSpPr>
          <p:cNvPr id="14" name="TextBox 14"/>
          <p:cNvSpPr txBox="1"/>
          <p:nvPr/>
        </p:nvSpPr>
        <p:spPr>
          <a:xfrm>
            <a:off x="7901847" y="7017075"/>
            <a:ext cx="545211" cy="669036"/>
          </a:xfrm>
          <a:prstGeom prst="rect">
            <a:avLst/>
          </a:prstGeom>
        </p:spPr>
        <p:txBody>
          <a:bodyPr lIns="0" tIns="0" rIns="0" bIns="0" rtlCol="0" anchor="t">
            <a:spAutoFit/>
          </a:bodyPr>
          <a:lstStyle/>
          <a:p>
            <a:pPr marL="0" lvl="1" indent="0" algn="ctr">
              <a:lnSpc>
                <a:spcPts val="5652"/>
              </a:lnSpc>
              <a:spcBef>
                <a:spcPct val="0"/>
              </a:spcBef>
            </a:pPr>
            <a:r>
              <a:rPr lang="en-US" sz="3600" spc="107">
                <a:solidFill>
                  <a:srgbClr val="F5F5EF"/>
                </a:solidFill>
                <a:latin typeface="Open Sauce"/>
              </a:rPr>
              <a:t>3</a:t>
            </a:r>
          </a:p>
        </p:txBody>
      </p:sp>
      <p:sp>
        <p:nvSpPr>
          <p:cNvPr id="15" name="TextBox 15"/>
          <p:cNvSpPr txBox="1"/>
          <p:nvPr/>
        </p:nvSpPr>
        <p:spPr>
          <a:xfrm>
            <a:off x="2103753" y="2156703"/>
            <a:ext cx="4257587" cy="24574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000000"/>
                </a:solidFill>
                <a:latin typeface="RoxboroughCF"/>
              </a:rPr>
              <a:t>Future Work</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sp>
        <p:nvSpPr>
          <p:cNvPr id="2" name="TextBox 2"/>
          <p:cNvSpPr txBox="1"/>
          <p:nvPr/>
        </p:nvSpPr>
        <p:spPr>
          <a:xfrm>
            <a:off x="771525" y="2964815"/>
            <a:ext cx="16744950" cy="3775075"/>
          </a:xfrm>
          <a:prstGeom prst="rect">
            <a:avLst/>
          </a:prstGeom>
        </p:spPr>
        <p:txBody>
          <a:bodyPr lIns="0" tIns="0" rIns="0" bIns="0" rtlCol="0" anchor="t">
            <a:spAutoFit/>
          </a:bodyPr>
          <a:lstStyle/>
          <a:p>
            <a:pPr marL="0" lvl="0" indent="0" algn="ctr">
              <a:lnSpc>
                <a:spcPts val="30799"/>
              </a:lnSpc>
              <a:spcBef>
                <a:spcPct val="0"/>
              </a:spcBef>
            </a:pPr>
            <a:r>
              <a:rPr lang="en-US" sz="21999" u="none">
                <a:solidFill>
                  <a:srgbClr val="000000"/>
                </a:solidFill>
                <a:latin typeface="RoxboroughCF"/>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sp>
        <p:nvSpPr>
          <p:cNvPr id="2" name="TextBox 2"/>
          <p:cNvSpPr txBox="1"/>
          <p:nvPr/>
        </p:nvSpPr>
        <p:spPr>
          <a:xfrm>
            <a:off x="8929105" y="966070"/>
            <a:ext cx="9144000" cy="8240561"/>
          </a:xfrm>
          <a:prstGeom prst="rect">
            <a:avLst/>
          </a:prstGeom>
        </p:spPr>
        <p:txBody>
          <a:bodyPr lIns="0" tIns="0" rIns="0" bIns="0" rtlCol="0" anchor="t">
            <a:spAutoFit/>
          </a:bodyPr>
          <a:lstStyle/>
          <a:p>
            <a:pPr marL="568399" lvl="1" indent="-284199">
              <a:lnSpc>
                <a:spcPts val="4422"/>
              </a:lnSpc>
              <a:buFont typeface="Arial"/>
              <a:buChar char="•"/>
            </a:pPr>
            <a:r>
              <a:rPr lang="en-US" sz="2632" spc="78">
                <a:solidFill>
                  <a:srgbClr val="604412"/>
                </a:solidFill>
                <a:latin typeface="Open Sauce"/>
              </a:rPr>
              <a:t>Burn is one of the serious public health problems. Usually, burn </a:t>
            </a:r>
            <a:r>
              <a:rPr lang="en-US" sz="2632" spc="45">
                <a:solidFill>
                  <a:srgbClr val="604412"/>
                </a:solidFill>
                <a:latin typeface="Arimo"/>
              </a:rPr>
              <a:t>diagnoses are based on expert medical and clinical experience and it is necessary to have a medical or clinical expert to conduct an examination in restorative clinics or at emergency rooms in hospitals. </a:t>
            </a:r>
          </a:p>
          <a:p>
            <a:pPr marL="568399" lvl="1" indent="-284199">
              <a:lnSpc>
                <a:spcPts val="4422"/>
              </a:lnSpc>
              <a:buFont typeface="Arial"/>
              <a:buChar char="•"/>
            </a:pPr>
            <a:r>
              <a:rPr lang="en-US" sz="2632" spc="45">
                <a:solidFill>
                  <a:srgbClr val="604412"/>
                </a:solidFill>
                <a:latin typeface="Arimo"/>
              </a:rPr>
              <a:t>But sometimes a patient may have a burn where there is no specialized facility available, and in such a case a computerized automatic burn assessment tool may aid diagnosis. </a:t>
            </a:r>
          </a:p>
          <a:p>
            <a:pPr marL="568399" lvl="1" indent="-284199">
              <a:lnSpc>
                <a:spcPts val="4422"/>
              </a:lnSpc>
              <a:buFont typeface="Arial"/>
              <a:buChar char="•"/>
            </a:pPr>
            <a:r>
              <a:rPr lang="en-US" sz="2632" spc="45">
                <a:solidFill>
                  <a:srgbClr val="604412"/>
                </a:solidFill>
                <a:latin typeface="Arimo"/>
              </a:rPr>
              <a:t>Burn area, depth, and location are the critical factors in determining the severity of burns.</a:t>
            </a:r>
          </a:p>
          <a:p>
            <a:pPr marL="568399" lvl="1" indent="-284199">
              <a:lnSpc>
                <a:spcPts val="4422"/>
              </a:lnSpc>
              <a:buFont typeface="Arial"/>
              <a:buChar char="•"/>
            </a:pPr>
            <a:r>
              <a:rPr lang="en-US" sz="2632" spc="45">
                <a:solidFill>
                  <a:srgbClr val="604412"/>
                </a:solidFill>
                <a:latin typeface="Arimo"/>
              </a:rPr>
              <a:t>The objective of the project is to develop the feature extraction model to classify the burn.</a:t>
            </a:r>
          </a:p>
          <a:p>
            <a:pPr marL="0" lvl="0" indent="0" algn="l">
              <a:lnSpc>
                <a:spcPts val="4422"/>
              </a:lnSpc>
              <a:spcBef>
                <a:spcPct val="0"/>
              </a:spcBef>
            </a:pPr>
            <a:endParaRPr lang="en-US" sz="2632" spc="45">
              <a:solidFill>
                <a:srgbClr val="604412"/>
              </a:solidFill>
              <a:latin typeface="Arimo"/>
            </a:endParaRPr>
          </a:p>
        </p:txBody>
      </p:sp>
      <p:grpSp>
        <p:nvGrpSpPr>
          <p:cNvPr id="3" name="Group 3"/>
          <p:cNvGrpSpPr/>
          <p:nvPr/>
        </p:nvGrpSpPr>
        <p:grpSpPr>
          <a:xfrm rot="5400000">
            <a:off x="7638167" y="2558823"/>
            <a:ext cx="2346400" cy="235476"/>
            <a:chOff x="0" y="0"/>
            <a:chExt cx="5694710" cy="571500"/>
          </a:xfrm>
        </p:grpSpPr>
        <p:sp>
          <p:nvSpPr>
            <p:cNvPr id="4" name="Freeform 4"/>
            <p:cNvSpPr/>
            <p:nvPr/>
          </p:nvSpPr>
          <p:spPr>
            <a:xfrm>
              <a:off x="0" y="255270"/>
              <a:ext cx="5694710" cy="69850"/>
            </a:xfrm>
            <a:custGeom>
              <a:avLst/>
              <a:gdLst/>
              <a:ahLst/>
              <a:cxnLst/>
              <a:rect l="l" t="t" r="r" b="b"/>
              <a:pathLst>
                <a:path w="5694710" h="69850">
                  <a:moveTo>
                    <a:pt x="5403880" y="0"/>
                  </a:moveTo>
                  <a:lnTo>
                    <a:pt x="0" y="0"/>
                  </a:lnTo>
                  <a:lnTo>
                    <a:pt x="0" y="69850"/>
                  </a:lnTo>
                  <a:lnTo>
                    <a:pt x="5694710" y="69850"/>
                  </a:lnTo>
                  <a:lnTo>
                    <a:pt x="5694710" y="0"/>
                  </a:lnTo>
                  <a:close/>
                </a:path>
              </a:pathLst>
            </a:custGeom>
            <a:solidFill>
              <a:srgbClr val="B48229"/>
            </a:solidFill>
          </p:spPr>
        </p:sp>
      </p:grpSp>
      <p:pic>
        <p:nvPicPr>
          <p:cNvPr id="5" name="Picture 5"/>
          <p:cNvPicPr>
            <a:picLocks noChangeAspect="1"/>
          </p:cNvPicPr>
          <p:nvPr/>
        </p:nvPicPr>
        <p:blipFill>
          <a:blip r:embed="rId2"/>
          <a:srcRect/>
          <a:stretch>
            <a:fillRect/>
          </a:stretch>
        </p:blipFill>
        <p:spPr>
          <a:xfrm>
            <a:off x="657359" y="3529943"/>
            <a:ext cx="7726523" cy="4805520"/>
          </a:xfrm>
          <a:prstGeom prst="rect">
            <a:avLst/>
          </a:prstGeom>
        </p:spPr>
      </p:pic>
      <p:sp>
        <p:nvSpPr>
          <p:cNvPr id="6" name="TextBox 6"/>
          <p:cNvSpPr txBox="1"/>
          <p:nvPr/>
        </p:nvSpPr>
        <p:spPr>
          <a:xfrm>
            <a:off x="2525551" y="1070845"/>
            <a:ext cx="4845108" cy="1027648"/>
          </a:xfrm>
          <a:prstGeom prst="rect">
            <a:avLst/>
          </a:prstGeom>
        </p:spPr>
        <p:txBody>
          <a:bodyPr lIns="0" tIns="0" rIns="0" bIns="0" rtlCol="0" anchor="t">
            <a:spAutoFit/>
          </a:bodyPr>
          <a:lstStyle/>
          <a:p>
            <a:pPr marL="0" lvl="0" indent="0">
              <a:lnSpc>
                <a:spcPts val="8033"/>
              </a:lnSpc>
              <a:spcBef>
                <a:spcPct val="0"/>
              </a:spcBef>
            </a:pPr>
            <a:r>
              <a:rPr lang="en-US" sz="6694">
                <a:solidFill>
                  <a:srgbClr val="604412"/>
                </a:solidFill>
                <a:latin typeface="RoxboroughCF"/>
              </a:rPr>
              <a:t>PURPOSE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43887" t="35475" r="23994" b="35799"/>
          <a:stretch>
            <a:fillRect/>
          </a:stretch>
        </p:blipFill>
        <p:spPr>
          <a:xfrm rot="5400000">
            <a:off x="-2737721" y="2005814"/>
            <a:ext cx="11018907" cy="5543466"/>
          </a:xfrm>
          <a:prstGeom prst="rect">
            <a:avLst/>
          </a:prstGeom>
        </p:spPr>
      </p:pic>
      <p:sp>
        <p:nvSpPr>
          <p:cNvPr id="3" name="TextBox 3"/>
          <p:cNvSpPr txBox="1"/>
          <p:nvPr/>
        </p:nvSpPr>
        <p:spPr>
          <a:xfrm>
            <a:off x="6146009" y="1299233"/>
            <a:ext cx="10686005" cy="1027648"/>
          </a:xfrm>
          <a:prstGeom prst="rect">
            <a:avLst/>
          </a:prstGeom>
        </p:spPr>
        <p:txBody>
          <a:bodyPr lIns="0" tIns="0" rIns="0" bIns="0" rtlCol="0" anchor="t">
            <a:spAutoFit/>
          </a:bodyPr>
          <a:lstStyle/>
          <a:p>
            <a:pPr marL="0" lvl="0" indent="0">
              <a:lnSpc>
                <a:spcPts val="8033"/>
              </a:lnSpc>
              <a:spcBef>
                <a:spcPct val="0"/>
              </a:spcBef>
            </a:pPr>
            <a:r>
              <a:rPr lang="en-US" sz="6694">
                <a:solidFill>
                  <a:srgbClr val="604412"/>
                </a:solidFill>
                <a:latin typeface="RoxboroughCF"/>
              </a:rPr>
              <a:t>RELATED WORK</a:t>
            </a:r>
          </a:p>
        </p:txBody>
      </p:sp>
      <p:sp>
        <p:nvSpPr>
          <p:cNvPr id="4" name="TextBox 4"/>
          <p:cNvSpPr txBox="1"/>
          <p:nvPr/>
        </p:nvSpPr>
        <p:spPr>
          <a:xfrm>
            <a:off x="6146009" y="3909441"/>
            <a:ext cx="11580032" cy="5348859"/>
          </a:xfrm>
          <a:prstGeom prst="rect">
            <a:avLst/>
          </a:prstGeom>
        </p:spPr>
        <p:txBody>
          <a:bodyPr lIns="0" tIns="0" rIns="0" bIns="0" rtlCol="0" anchor="t">
            <a:spAutoFit/>
          </a:bodyPr>
          <a:lstStyle/>
          <a:p>
            <a:pPr marL="453390" lvl="1" indent="-226695">
              <a:lnSpc>
                <a:spcPts val="3528"/>
              </a:lnSpc>
              <a:buFont typeface="Arial"/>
              <a:buChar char="•"/>
            </a:pPr>
            <a:r>
              <a:rPr lang="en-US" sz="2100" spc="63">
                <a:solidFill>
                  <a:srgbClr val="604412"/>
                </a:solidFill>
                <a:latin typeface="Open Sauce"/>
              </a:rPr>
              <a:t>In the paper of Badea et al.</a:t>
            </a:r>
            <a:r>
              <a:rPr lang="en-US" sz="2100" spc="36">
                <a:solidFill>
                  <a:srgbClr val="604412"/>
                </a:solidFill>
                <a:latin typeface="Arimo"/>
              </a:rPr>
              <a:t>[2], the author has proposed a method for burn image detection. As per the properties of an entire encompassing patch, they have applied the pixel-wise method. This method is computationally expensive and also sensitive to noise. Therefore, their classifier is not able to provide optimized results. It also requires supplemental medical information which supports for classification.</a:t>
            </a:r>
          </a:p>
          <a:p>
            <a:pPr>
              <a:lnSpc>
                <a:spcPts val="3528"/>
              </a:lnSpc>
            </a:pPr>
            <a:endParaRPr lang="en-US" sz="2100" spc="36">
              <a:solidFill>
                <a:srgbClr val="604412"/>
              </a:solidFill>
              <a:latin typeface="Arimo"/>
            </a:endParaRPr>
          </a:p>
          <a:p>
            <a:pPr marL="453390" lvl="1" indent="-226695">
              <a:lnSpc>
                <a:spcPts val="3528"/>
              </a:lnSpc>
              <a:buFont typeface="Arial"/>
              <a:buChar char="•"/>
            </a:pPr>
            <a:r>
              <a:rPr lang="en-US" sz="2100" spc="36">
                <a:solidFill>
                  <a:srgbClr val="604412"/>
                </a:solidFill>
                <a:latin typeface="Arimo"/>
              </a:rPr>
              <a:t>Multispectral imaging (MSI) is implemented by Li et al.[6] to diagnose burn injury. It assists burn surgeons for classifying burn tissue for the burn debridement surgery. Their algorithm significantly increased burn model classification accuracy.</a:t>
            </a:r>
          </a:p>
          <a:p>
            <a:pPr marL="0" lvl="0" indent="0">
              <a:lnSpc>
                <a:spcPts val="3528"/>
              </a:lnSpc>
              <a:spcBef>
                <a:spcPct val="0"/>
              </a:spcBef>
            </a:pPr>
            <a:endParaRPr lang="en-US" sz="2100" spc="36">
              <a:solidFill>
                <a:srgbClr val="604412"/>
              </a:solidFill>
              <a:latin typeface="Arim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sp>
        <p:nvSpPr>
          <p:cNvPr id="2" name="TextBox 2"/>
          <p:cNvSpPr txBox="1"/>
          <p:nvPr/>
        </p:nvSpPr>
        <p:spPr>
          <a:xfrm>
            <a:off x="6146009" y="3745283"/>
            <a:ext cx="11979470" cy="5796534"/>
          </a:xfrm>
          <a:prstGeom prst="rect">
            <a:avLst/>
          </a:prstGeom>
        </p:spPr>
        <p:txBody>
          <a:bodyPr lIns="0" tIns="0" rIns="0" bIns="0" rtlCol="0" anchor="t">
            <a:spAutoFit/>
          </a:bodyPr>
          <a:lstStyle/>
          <a:p>
            <a:pPr marL="453390" lvl="1" indent="-226695">
              <a:lnSpc>
                <a:spcPts val="3528"/>
              </a:lnSpc>
              <a:buFont typeface="Arial"/>
              <a:buChar char="•"/>
            </a:pPr>
            <a:r>
              <a:rPr lang="en-US" sz="2100" spc="63">
                <a:solidFill>
                  <a:srgbClr val="604412"/>
                </a:solidFill>
                <a:latin typeface="Open Sauce"/>
              </a:rPr>
              <a:t>In a second deep-learning-based study, the segmentation of skin burns was accomplished by using Otsu’s method, and feature vectors were extracted by using statistical methods. A deep convolutional neural network was used to estimate burn depth [8] with 79.4% accuracy. One of the disadvantages of applying deep learning to the problem of classifying skin burns is the requirement of collecting data from a very large number of patients.</a:t>
            </a:r>
          </a:p>
          <a:p>
            <a:pPr>
              <a:lnSpc>
                <a:spcPts val="3528"/>
              </a:lnSpc>
            </a:pPr>
            <a:endParaRPr lang="en-US" sz="2100" spc="63">
              <a:solidFill>
                <a:srgbClr val="604412"/>
              </a:solidFill>
              <a:latin typeface="Open Sauce"/>
            </a:endParaRPr>
          </a:p>
          <a:p>
            <a:pPr marL="453390" lvl="1" indent="-226695">
              <a:lnSpc>
                <a:spcPts val="3528"/>
              </a:lnSpc>
              <a:buFont typeface="Arial"/>
              <a:buChar char="•"/>
            </a:pPr>
            <a:r>
              <a:rPr lang="en-US" sz="2100" spc="36">
                <a:solidFill>
                  <a:srgbClr val="604412"/>
                </a:solidFill>
                <a:latin typeface="Arimo"/>
              </a:rPr>
              <a:t>Sabeena and Kumar have given a careful way using SVM for burn identification and its segmentation [8]. The main idea behind their work is to get well burn or acted-on process. Their system uses a range of methods for the image acquiring and pre-processing. It clearly outlines and extracts the burn from the images, but the accuracy is not up to the mark.</a:t>
            </a:r>
          </a:p>
          <a:p>
            <a:pPr marL="0" lvl="0" indent="0">
              <a:lnSpc>
                <a:spcPts val="3528"/>
              </a:lnSpc>
              <a:spcBef>
                <a:spcPct val="0"/>
              </a:spcBef>
            </a:pPr>
            <a:endParaRPr lang="en-US" sz="2100" spc="36">
              <a:solidFill>
                <a:srgbClr val="604412"/>
              </a:solidFill>
              <a:latin typeface="Arimo"/>
            </a:endParaRPr>
          </a:p>
        </p:txBody>
      </p:sp>
      <p:pic>
        <p:nvPicPr>
          <p:cNvPr id="3" name="Picture 3"/>
          <p:cNvPicPr>
            <a:picLocks noChangeAspect="1"/>
          </p:cNvPicPr>
          <p:nvPr/>
        </p:nvPicPr>
        <p:blipFill>
          <a:blip r:embed="rId2"/>
          <a:srcRect l="1520" r="1520" b="2732"/>
          <a:stretch>
            <a:fillRect/>
          </a:stretch>
        </p:blipFill>
        <p:spPr>
          <a:xfrm>
            <a:off x="1028700" y="3554107"/>
            <a:ext cx="5117309" cy="5133597"/>
          </a:xfrm>
          <a:prstGeom prst="rect">
            <a:avLst/>
          </a:prstGeom>
        </p:spPr>
      </p:pic>
      <p:sp>
        <p:nvSpPr>
          <p:cNvPr id="4" name="TextBox 4"/>
          <p:cNvSpPr txBox="1"/>
          <p:nvPr/>
        </p:nvSpPr>
        <p:spPr>
          <a:xfrm>
            <a:off x="6146009" y="1299233"/>
            <a:ext cx="10686005" cy="1027648"/>
          </a:xfrm>
          <a:prstGeom prst="rect">
            <a:avLst/>
          </a:prstGeom>
        </p:spPr>
        <p:txBody>
          <a:bodyPr lIns="0" tIns="0" rIns="0" bIns="0" rtlCol="0" anchor="t">
            <a:spAutoFit/>
          </a:bodyPr>
          <a:lstStyle/>
          <a:p>
            <a:pPr marL="0" lvl="0" indent="0">
              <a:lnSpc>
                <a:spcPts val="8033"/>
              </a:lnSpc>
              <a:spcBef>
                <a:spcPct val="0"/>
              </a:spcBef>
            </a:pPr>
            <a:r>
              <a:rPr lang="en-US" sz="6694">
                <a:solidFill>
                  <a:srgbClr val="604412"/>
                </a:solidFill>
                <a:latin typeface="RoxboroughCF"/>
              </a:rPr>
              <a:t>RELATED WORK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7638167" y="2558823"/>
            <a:ext cx="2346400" cy="235476"/>
            <a:chOff x="0" y="0"/>
            <a:chExt cx="5694710" cy="571500"/>
          </a:xfrm>
        </p:grpSpPr>
        <p:sp>
          <p:nvSpPr>
            <p:cNvPr id="3" name="Freeform 3"/>
            <p:cNvSpPr/>
            <p:nvPr/>
          </p:nvSpPr>
          <p:spPr>
            <a:xfrm>
              <a:off x="0" y="255270"/>
              <a:ext cx="5694710" cy="69850"/>
            </a:xfrm>
            <a:custGeom>
              <a:avLst/>
              <a:gdLst/>
              <a:ahLst/>
              <a:cxnLst/>
              <a:rect l="l" t="t" r="r" b="b"/>
              <a:pathLst>
                <a:path w="5694710" h="69850">
                  <a:moveTo>
                    <a:pt x="5403880" y="0"/>
                  </a:moveTo>
                  <a:lnTo>
                    <a:pt x="0" y="0"/>
                  </a:lnTo>
                  <a:lnTo>
                    <a:pt x="0" y="69850"/>
                  </a:lnTo>
                  <a:lnTo>
                    <a:pt x="5694710" y="69850"/>
                  </a:lnTo>
                  <a:lnTo>
                    <a:pt x="5694710" y="0"/>
                  </a:lnTo>
                  <a:close/>
                </a:path>
              </a:pathLst>
            </a:custGeom>
            <a:solidFill>
              <a:srgbClr val="B48229"/>
            </a:solidFill>
          </p:spPr>
        </p:sp>
      </p:grpSp>
      <p:pic>
        <p:nvPicPr>
          <p:cNvPr id="4" name="Picture 4"/>
          <p:cNvPicPr>
            <a:picLocks noChangeAspect="1"/>
          </p:cNvPicPr>
          <p:nvPr/>
        </p:nvPicPr>
        <p:blipFill>
          <a:blip r:embed="rId2"/>
          <a:srcRect/>
          <a:stretch>
            <a:fillRect/>
          </a:stretch>
        </p:blipFill>
        <p:spPr>
          <a:xfrm>
            <a:off x="3980349" y="4526205"/>
            <a:ext cx="9662037" cy="4191619"/>
          </a:xfrm>
          <a:prstGeom prst="rect">
            <a:avLst/>
          </a:prstGeom>
        </p:spPr>
      </p:pic>
      <p:sp>
        <p:nvSpPr>
          <p:cNvPr id="5" name="TextBox 5"/>
          <p:cNvSpPr txBox="1"/>
          <p:nvPr/>
        </p:nvSpPr>
        <p:spPr>
          <a:xfrm>
            <a:off x="2746375" y="2157975"/>
            <a:ext cx="5137357" cy="1027648"/>
          </a:xfrm>
          <a:prstGeom prst="rect">
            <a:avLst/>
          </a:prstGeom>
        </p:spPr>
        <p:txBody>
          <a:bodyPr lIns="0" tIns="0" rIns="0" bIns="0" rtlCol="0" anchor="t">
            <a:spAutoFit/>
          </a:bodyPr>
          <a:lstStyle/>
          <a:p>
            <a:pPr marL="0" lvl="0" indent="0">
              <a:lnSpc>
                <a:spcPts val="8033"/>
              </a:lnSpc>
              <a:spcBef>
                <a:spcPct val="0"/>
              </a:spcBef>
            </a:pPr>
            <a:r>
              <a:rPr lang="en-US" sz="6694">
                <a:solidFill>
                  <a:srgbClr val="604412"/>
                </a:solidFill>
                <a:latin typeface="RoxboroughCF"/>
              </a:rPr>
              <a:t>APPROACH</a:t>
            </a:r>
          </a:p>
        </p:txBody>
      </p:sp>
      <p:sp>
        <p:nvSpPr>
          <p:cNvPr id="6" name="TextBox 6"/>
          <p:cNvSpPr txBox="1"/>
          <p:nvPr/>
        </p:nvSpPr>
        <p:spPr>
          <a:xfrm>
            <a:off x="10777894" y="1302294"/>
            <a:ext cx="6946247" cy="2836744"/>
          </a:xfrm>
          <a:prstGeom prst="rect">
            <a:avLst/>
          </a:prstGeom>
        </p:spPr>
        <p:txBody>
          <a:bodyPr lIns="0" tIns="0" rIns="0" bIns="0" rtlCol="0" anchor="t">
            <a:spAutoFit/>
          </a:bodyPr>
          <a:lstStyle/>
          <a:p>
            <a:pPr marL="485907" lvl="1" indent="-242953">
              <a:lnSpc>
                <a:spcPts val="3781"/>
              </a:lnSpc>
              <a:buFont typeface="Arial"/>
              <a:buChar char="•"/>
            </a:pPr>
            <a:r>
              <a:rPr lang="en-US" sz="2250" spc="67">
                <a:solidFill>
                  <a:srgbClr val="604412"/>
                </a:solidFill>
                <a:latin typeface="Open Sauce"/>
              </a:rPr>
              <a:t>Step 1: Import Dataset</a:t>
            </a:r>
          </a:p>
          <a:p>
            <a:pPr marL="485907" lvl="1" indent="-242953">
              <a:lnSpc>
                <a:spcPts val="3781"/>
              </a:lnSpc>
              <a:buFont typeface="Arial"/>
              <a:buChar char="•"/>
            </a:pPr>
            <a:r>
              <a:rPr lang="en-US" sz="2250" spc="38">
                <a:solidFill>
                  <a:srgbClr val="604412"/>
                </a:solidFill>
                <a:latin typeface="Arimo"/>
              </a:rPr>
              <a:t>Step 2: Use a CNN Model to Classify Burn Wounds (using Transfer Learning)</a:t>
            </a:r>
          </a:p>
          <a:p>
            <a:pPr marL="485907" lvl="1" indent="-242953">
              <a:lnSpc>
                <a:spcPts val="3781"/>
              </a:lnSpc>
              <a:buFont typeface="Arial"/>
              <a:buChar char="•"/>
            </a:pPr>
            <a:r>
              <a:rPr lang="en-US" sz="2250" spc="38">
                <a:solidFill>
                  <a:srgbClr val="604412"/>
                </a:solidFill>
                <a:latin typeface="Arimo"/>
              </a:rPr>
              <a:t>Step 3: Output percentage of skin burned with respective class</a:t>
            </a:r>
          </a:p>
          <a:p>
            <a:pPr marL="0" lvl="0" indent="0" algn="l">
              <a:lnSpc>
                <a:spcPts val="3781"/>
              </a:lnSpc>
              <a:spcBef>
                <a:spcPct val="0"/>
              </a:spcBef>
            </a:pPr>
            <a:endParaRPr lang="en-US" sz="2250" spc="38">
              <a:solidFill>
                <a:srgbClr val="604412"/>
              </a:solidFill>
              <a:latin typeface="Arimo"/>
            </a:endParaRPr>
          </a:p>
        </p:txBody>
      </p:sp>
      <p:sp>
        <p:nvSpPr>
          <p:cNvPr id="7" name="TextBox 7"/>
          <p:cNvSpPr txBox="1"/>
          <p:nvPr/>
        </p:nvSpPr>
        <p:spPr>
          <a:xfrm>
            <a:off x="6913534" y="8991758"/>
            <a:ext cx="6946247" cy="437835"/>
          </a:xfrm>
          <a:prstGeom prst="rect">
            <a:avLst/>
          </a:prstGeom>
        </p:spPr>
        <p:txBody>
          <a:bodyPr lIns="0" tIns="0" rIns="0" bIns="0" rtlCol="0" anchor="t">
            <a:spAutoFit/>
          </a:bodyPr>
          <a:lstStyle/>
          <a:p>
            <a:pPr marL="485907" lvl="1" indent="-242953" algn="l">
              <a:lnSpc>
                <a:spcPts val="3781"/>
              </a:lnSpc>
              <a:spcBef>
                <a:spcPct val="0"/>
              </a:spcBef>
              <a:buFont typeface="Arial"/>
              <a:buChar char="•"/>
            </a:pPr>
            <a:r>
              <a:rPr lang="en-US" sz="2250" spc="67">
                <a:solidFill>
                  <a:srgbClr val="604412"/>
                </a:solidFill>
                <a:latin typeface="Open Sauce"/>
              </a:rPr>
              <a:t>RESNET50 Architecture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a:stretch>
            <a:fillRect/>
          </a:stretch>
        </p:blipFill>
        <p:spPr>
          <a:xfrm>
            <a:off x="1364471" y="3263085"/>
            <a:ext cx="4708788" cy="2851946"/>
          </a:xfrm>
          <a:prstGeom prst="rect">
            <a:avLst/>
          </a:prstGeom>
        </p:spPr>
      </p:pic>
      <p:pic>
        <p:nvPicPr>
          <p:cNvPr id="3" name="Picture 3"/>
          <p:cNvPicPr>
            <a:picLocks noChangeAspect="1"/>
          </p:cNvPicPr>
          <p:nvPr/>
        </p:nvPicPr>
        <p:blipFill>
          <a:blip r:embed="rId3"/>
          <a:srcRect/>
          <a:stretch>
            <a:fillRect/>
          </a:stretch>
        </p:blipFill>
        <p:spPr>
          <a:xfrm>
            <a:off x="6622115" y="3263085"/>
            <a:ext cx="4708788" cy="2851946"/>
          </a:xfrm>
          <a:prstGeom prst="rect">
            <a:avLst/>
          </a:prstGeom>
        </p:spPr>
      </p:pic>
      <p:pic>
        <p:nvPicPr>
          <p:cNvPr id="4" name="Picture 4"/>
          <p:cNvPicPr>
            <a:picLocks noChangeAspect="1"/>
          </p:cNvPicPr>
          <p:nvPr/>
        </p:nvPicPr>
        <p:blipFill>
          <a:blip r:embed="rId4"/>
          <a:srcRect/>
          <a:stretch>
            <a:fillRect/>
          </a:stretch>
        </p:blipFill>
        <p:spPr>
          <a:xfrm>
            <a:off x="11735102" y="3165749"/>
            <a:ext cx="4880105" cy="2949281"/>
          </a:xfrm>
          <a:prstGeom prst="rect">
            <a:avLst/>
          </a:prstGeom>
        </p:spPr>
      </p:pic>
      <p:sp>
        <p:nvSpPr>
          <p:cNvPr id="5" name="TextBox 5"/>
          <p:cNvSpPr txBox="1"/>
          <p:nvPr/>
        </p:nvSpPr>
        <p:spPr>
          <a:xfrm>
            <a:off x="4965252" y="942993"/>
            <a:ext cx="8022514" cy="1027648"/>
          </a:xfrm>
          <a:prstGeom prst="rect">
            <a:avLst/>
          </a:prstGeom>
        </p:spPr>
        <p:txBody>
          <a:bodyPr lIns="0" tIns="0" rIns="0" bIns="0" rtlCol="0" anchor="t">
            <a:spAutoFit/>
          </a:bodyPr>
          <a:lstStyle/>
          <a:p>
            <a:pPr marL="0" lvl="0" indent="0" algn="ctr">
              <a:lnSpc>
                <a:spcPts val="8033"/>
              </a:lnSpc>
              <a:spcBef>
                <a:spcPct val="0"/>
              </a:spcBef>
            </a:pPr>
            <a:r>
              <a:rPr lang="en-US" sz="6694" dirty="0">
                <a:solidFill>
                  <a:srgbClr val="604412"/>
                </a:solidFill>
                <a:latin typeface="RoxboroughCF"/>
              </a:rPr>
              <a:t>DEGREES OF BURN</a:t>
            </a:r>
          </a:p>
        </p:txBody>
      </p:sp>
      <p:sp>
        <p:nvSpPr>
          <p:cNvPr id="6" name="TextBox 6"/>
          <p:cNvSpPr txBox="1"/>
          <p:nvPr/>
        </p:nvSpPr>
        <p:spPr>
          <a:xfrm>
            <a:off x="1672793" y="6535466"/>
            <a:ext cx="4092146" cy="824865"/>
          </a:xfrm>
          <a:prstGeom prst="rect">
            <a:avLst/>
          </a:prstGeom>
        </p:spPr>
        <p:txBody>
          <a:bodyPr lIns="0" tIns="0" rIns="0" bIns="0" rtlCol="0" anchor="t">
            <a:spAutoFit/>
          </a:bodyPr>
          <a:lstStyle/>
          <a:p>
            <a:pPr algn="ctr">
              <a:lnSpc>
                <a:spcPts val="3359"/>
              </a:lnSpc>
            </a:pPr>
            <a:r>
              <a:rPr lang="en-US" sz="2400" spc="360">
                <a:solidFill>
                  <a:srgbClr val="604412"/>
                </a:solidFill>
                <a:latin typeface="Open Sauce SemiBold Bold"/>
              </a:rPr>
              <a:t>1ST DEGREE</a:t>
            </a:r>
          </a:p>
          <a:p>
            <a:pPr marL="0" lvl="0" indent="0" algn="ctr">
              <a:lnSpc>
                <a:spcPts val="3359"/>
              </a:lnSpc>
              <a:spcBef>
                <a:spcPct val="0"/>
              </a:spcBef>
            </a:pPr>
            <a:endParaRPr lang="en-US" sz="2400" spc="360">
              <a:solidFill>
                <a:srgbClr val="604412"/>
              </a:solidFill>
              <a:latin typeface="Open Sauce SemiBold Bold"/>
            </a:endParaRPr>
          </a:p>
        </p:txBody>
      </p:sp>
      <p:sp>
        <p:nvSpPr>
          <p:cNvPr id="7" name="TextBox 7"/>
          <p:cNvSpPr txBox="1"/>
          <p:nvPr/>
        </p:nvSpPr>
        <p:spPr>
          <a:xfrm>
            <a:off x="1911126" y="7510399"/>
            <a:ext cx="3615478" cy="1319784"/>
          </a:xfrm>
          <a:prstGeom prst="rect">
            <a:avLst/>
          </a:prstGeom>
        </p:spPr>
        <p:txBody>
          <a:bodyPr lIns="0" tIns="0" rIns="0" bIns="0" rtlCol="0" anchor="t">
            <a:spAutoFit/>
          </a:bodyPr>
          <a:lstStyle/>
          <a:p>
            <a:pPr algn="ctr">
              <a:lnSpc>
                <a:spcPts val="3528"/>
              </a:lnSpc>
            </a:pPr>
            <a:r>
              <a:rPr lang="en-US" sz="2100" spc="63">
                <a:solidFill>
                  <a:srgbClr val="604412"/>
                </a:solidFill>
                <a:latin typeface="Open Sauce"/>
              </a:rPr>
              <a:t>Affect only the epidermis, or outer layer of skin.</a:t>
            </a:r>
          </a:p>
          <a:p>
            <a:pPr marL="0" lvl="0" indent="0" algn="ctr">
              <a:lnSpc>
                <a:spcPts val="3528"/>
              </a:lnSpc>
              <a:spcBef>
                <a:spcPct val="0"/>
              </a:spcBef>
            </a:pPr>
            <a:endParaRPr lang="en-US" sz="2100" spc="63">
              <a:solidFill>
                <a:srgbClr val="604412"/>
              </a:solidFill>
              <a:latin typeface="Open Sauce"/>
            </a:endParaRPr>
          </a:p>
        </p:txBody>
      </p:sp>
      <p:sp>
        <p:nvSpPr>
          <p:cNvPr id="8" name="TextBox 8"/>
          <p:cNvSpPr txBox="1"/>
          <p:nvPr/>
        </p:nvSpPr>
        <p:spPr>
          <a:xfrm>
            <a:off x="6957097" y="6535466"/>
            <a:ext cx="4373806" cy="824865"/>
          </a:xfrm>
          <a:prstGeom prst="rect">
            <a:avLst/>
          </a:prstGeom>
        </p:spPr>
        <p:txBody>
          <a:bodyPr lIns="0" tIns="0" rIns="0" bIns="0" rtlCol="0" anchor="t">
            <a:spAutoFit/>
          </a:bodyPr>
          <a:lstStyle/>
          <a:p>
            <a:pPr algn="ctr">
              <a:lnSpc>
                <a:spcPts val="3359"/>
              </a:lnSpc>
            </a:pPr>
            <a:r>
              <a:rPr lang="en-US" sz="2400" spc="360">
                <a:solidFill>
                  <a:srgbClr val="604412"/>
                </a:solidFill>
                <a:latin typeface="Open Sauce SemiBold Bold"/>
              </a:rPr>
              <a:t>2ND DEGREE</a:t>
            </a:r>
          </a:p>
          <a:p>
            <a:pPr marL="0" lvl="0" indent="0" algn="ctr">
              <a:lnSpc>
                <a:spcPts val="3359"/>
              </a:lnSpc>
              <a:spcBef>
                <a:spcPct val="0"/>
              </a:spcBef>
            </a:pPr>
            <a:endParaRPr lang="en-US" sz="2400" spc="360">
              <a:solidFill>
                <a:srgbClr val="604412"/>
              </a:solidFill>
              <a:latin typeface="Open Sauce SemiBold Bold"/>
            </a:endParaRPr>
          </a:p>
        </p:txBody>
      </p:sp>
      <p:sp>
        <p:nvSpPr>
          <p:cNvPr id="9" name="TextBox 9"/>
          <p:cNvSpPr txBox="1"/>
          <p:nvPr/>
        </p:nvSpPr>
        <p:spPr>
          <a:xfrm>
            <a:off x="7333472" y="7286561"/>
            <a:ext cx="3621056" cy="1767459"/>
          </a:xfrm>
          <a:prstGeom prst="rect">
            <a:avLst/>
          </a:prstGeom>
        </p:spPr>
        <p:txBody>
          <a:bodyPr lIns="0" tIns="0" rIns="0" bIns="0" rtlCol="0" anchor="t">
            <a:spAutoFit/>
          </a:bodyPr>
          <a:lstStyle/>
          <a:p>
            <a:pPr algn="ctr">
              <a:lnSpc>
                <a:spcPts val="3528"/>
              </a:lnSpc>
            </a:pPr>
            <a:r>
              <a:rPr lang="en-US" sz="2100" spc="63">
                <a:solidFill>
                  <a:srgbClr val="604412"/>
                </a:solidFill>
                <a:latin typeface="Open Sauce"/>
              </a:rPr>
              <a:t>Affect the epidermis and the dermis (lower layer of skin).</a:t>
            </a:r>
          </a:p>
          <a:p>
            <a:pPr marL="0" lvl="0" indent="0" algn="ctr">
              <a:lnSpc>
                <a:spcPts val="3528"/>
              </a:lnSpc>
              <a:spcBef>
                <a:spcPct val="0"/>
              </a:spcBef>
            </a:pPr>
            <a:endParaRPr lang="en-US" sz="2100" spc="63">
              <a:solidFill>
                <a:srgbClr val="604412"/>
              </a:solidFill>
              <a:latin typeface="Open Sauce"/>
            </a:endParaRPr>
          </a:p>
        </p:txBody>
      </p:sp>
      <p:sp>
        <p:nvSpPr>
          <p:cNvPr id="10" name="TextBox 10"/>
          <p:cNvSpPr txBox="1"/>
          <p:nvPr/>
        </p:nvSpPr>
        <p:spPr>
          <a:xfrm>
            <a:off x="12118320" y="6535466"/>
            <a:ext cx="4496887" cy="824865"/>
          </a:xfrm>
          <a:prstGeom prst="rect">
            <a:avLst/>
          </a:prstGeom>
        </p:spPr>
        <p:txBody>
          <a:bodyPr lIns="0" tIns="0" rIns="0" bIns="0" rtlCol="0" anchor="t">
            <a:spAutoFit/>
          </a:bodyPr>
          <a:lstStyle/>
          <a:p>
            <a:pPr algn="ctr">
              <a:lnSpc>
                <a:spcPts val="3359"/>
              </a:lnSpc>
            </a:pPr>
            <a:r>
              <a:rPr lang="en-US" sz="2400" spc="360">
                <a:solidFill>
                  <a:srgbClr val="604412"/>
                </a:solidFill>
                <a:latin typeface="Open Sauce SemiBold Bold"/>
              </a:rPr>
              <a:t>3RD DEGREE</a:t>
            </a:r>
          </a:p>
          <a:p>
            <a:pPr marL="0" lvl="0" indent="0" algn="ctr">
              <a:lnSpc>
                <a:spcPts val="3359"/>
              </a:lnSpc>
              <a:spcBef>
                <a:spcPct val="0"/>
              </a:spcBef>
            </a:pPr>
            <a:endParaRPr lang="en-US" sz="2400" spc="360">
              <a:solidFill>
                <a:srgbClr val="604412"/>
              </a:solidFill>
              <a:latin typeface="Open Sauce SemiBold Bold"/>
            </a:endParaRPr>
          </a:p>
        </p:txBody>
      </p:sp>
      <p:sp>
        <p:nvSpPr>
          <p:cNvPr id="11" name="TextBox 11"/>
          <p:cNvSpPr txBox="1"/>
          <p:nvPr/>
        </p:nvSpPr>
        <p:spPr>
          <a:xfrm>
            <a:off x="12551026" y="7510399"/>
            <a:ext cx="3631476" cy="1319784"/>
          </a:xfrm>
          <a:prstGeom prst="rect">
            <a:avLst/>
          </a:prstGeom>
        </p:spPr>
        <p:txBody>
          <a:bodyPr lIns="0" tIns="0" rIns="0" bIns="0" rtlCol="0" anchor="t">
            <a:spAutoFit/>
          </a:bodyPr>
          <a:lstStyle/>
          <a:p>
            <a:pPr algn="ctr">
              <a:lnSpc>
                <a:spcPts val="3528"/>
              </a:lnSpc>
            </a:pPr>
            <a:r>
              <a:rPr lang="en-US" sz="2100" spc="63">
                <a:solidFill>
                  <a:srgbClr val="604412"/>
                </a:solidFill>
                <a:latin typeface="Open Sauce"/>
              </a:rPr>
              <a:t>Go through the dermis and affect deeper tissues.</a:t>
            </a:r>
          </a:p>
          <a:p>
            <a:pPr marL="0" lvl="0" indent="0" algn="ctr">
              <a:lnSpc>
                <a:spcPts val="3528"/>
              </a:lnSpc>
              <a:spcBef>
                <a:spcPct val="0"/>
              </a:spcBef>
            </a:pPr>
            <a:endParaRPr lang="en-US" sz="2100" spc="63">
              <a:solidFill>
                <a:srgbClr val="604412"/>
              </a:solidFill>
              <a:latin typeface="Open Sauce"/>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grpSp>
        <p:nvGrpSpPr>
          <p:cNvPr id="2" name="Group 2"/>
          <p:cNvGrpSpPr/>
          <p:nvPr/>
        </p:nvGrpSpPr>
        <p:grpSpPr>
          <a:xfrm>
            <a:off x="1697320" y="3886834"/>
            <a:ext cx="3388048" cy="4359851"/>
            <a:chOff x="0" y="0"/>
            <a:chExt cx="3133810" cy="4032689"/>
          </a:xfrm>
        </p:grpSpPr>
        <p:sp>
          <p:nvSpPr>
            <p:cNvPr id="3" name="Freeform 3"/>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604412"/>
            </a:solidFill>
          </p:spPr>
        </p:sp>
      </p:grpSp>
      <p:grpSp>
        <p:nvGrpSpPr>
          <p:cNvPr id="4" name="Group 4"/>
          <p:cNvGrpSpPr/>
          <p:nvPr/>
        </p:nvGrpSpPr>
        <p:grpSpPr>
          <a:xfrm>
            <a:off x="9367528" y="3886834"/>
            <a:ext cx="3388048" cy="4359851"/>
            <a:chOff x="0" y="0"/>
            <a:chExt cx="3133810" cy="4032689"/>
          </a:xfrm>
        </p:grpSpPr>
        <p:sp>
          <p:nvSpPr>
            <p:cNvPr id="5" name="Freeform 5"/>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604412"/>
            </a:solidFill>
          </p:spPr>
        </p:sp>
      </p:grpSp>
      <p:grpSp>
        <p:nvGrpSpPr>
          <p:cNvPr id="6" name="Group 6"/>
          <p:cNvGrpSpPr/>
          <p:nvPr/>
        </p:nvGrpSpPr>
        <p:grpSpPr>
          <a:xfrm>
            <a:off x="13189867" y="3909694"/>
            <a:ext cx="3388048" cy="4359851"/>
            <a:chOff x="0" y="0"/>
            <a:chExt cx="3133810" cy="4032689"/>
          </a:xfrm>
        </p:grpSpPr>
        <p:sp>
          <p:nvSpPr>
            <p:cNvPr id="7" name="Freeform 7"/>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604412"/>
            </a:solidFill>
          </p:spPr>
        </p:sp>
      </p:grpSp>
      <p:grpSp>
        <p:nvGrpSpPr>
          <p:cNvPr id="8" name="Group 8"/>
          <p:cNvGrpSpPr/>
          <p:nvPr/>
        </p:nvGrpSpPr>
        <p:grpSpPr>
          <a:xfrm>
            <a:off x="5532424" y="3886834"/>
            <a:ext cx="3388048" cy="4359851"/>
            <a:chOff x="0" y="0"/>
            <a:chExt cx="3133810" cy="4032689"/>
          </a:xfrm>
        </p:grpSpPr>
        <p:sp>
          <p:nvSpPr>
            <p:cNvPr id="9" name="Freeform 9"/>
            <p:cNvSpPr/>
            <p:nvPr/>
          </p:nvSpPr>
          <p:spPr>
            <a:xfrm>
              <a:off x="0" y="0"/>
              <a:ext cx="3133810" cy="4032689"/>
            </a:xfrm>
            <a:custGeom>
              <a:avLst/>
              <a:gdLst/>
              <a:ahLst/>
              <a:cxnLst/>
              <a:rect l="l" t="t" r="r" b="b"/>
              <a:pathLst>
                <a:path w="3133810" h="4032689">
                  <a:moveTo>
                    <a:pt x="3009350" y="4032689"/>
                  </a:moveTo>
                  <a:lnTo>
                    <a:pt x="124460" y="4032689"/>
                  </a:lnTo>
                  <a:cubicBezTo>
                    <a:pt x="55880" y="4032689"/>
                    <a:pt x="0" y="3976809"/>
                    <a:pt x="0" y="3908229"/>
                  </a:cubicBezTo>
                  <a:lnTo>
                    <a:pt x="0" y="124460"/>
                  </a:lnTo>
                  <a:cubicBezTo>
                    <a:pt x="0" y="55880"/>
                    <a:pt x="55880" y="0"/>
                    <a:pt x="124460" y="0"/>
                  </a:cubicBezTo>
                  <a:lnTo>
                    <a:pt x="3009350" y="0"/>
                  </a:lnTo>
                  <a:cubicBezTo>
                    <a:pt x="3077930" y="0"/>
                    <a:pt x="3133810" y="55880"/>
                    <a:pt x="3133810" y="124460"/>
                  </a:cubicBezTo>
                  <a:lnTo>
                    <a:pt x="3133810" y="3908229"/>
                  </a:lnTo>
                  <a:cubicBezTo>
                    <a:pt x="3133810" y="3976809"/>
                    <a:pt x="3077930" y="4032689"/>
                    <a:pt x="3009350" y="4032689"/>
                  </a:cubicBezTo>
                  <a:close/>
                </a:path>
              </a:pathLst>
            </a:custGeom>
            <a:solidFill>
              <a:srgbClr val="604412"/>
            </a:solidFill>
          </p:spPr>
        </p:sp>
      </p:grpSp>
      <p:sp>
        <p:nvSpPr>
          <p:cNvPr id="10" name="TextBox 10"/>
          <p:cNvSpPr txBox="1"/>
          <p:nvPr/>
        </p:nvSpPr>
        <p:spPr>
          <a:xfrm>
            <a:off x="3712371" y="1879791"/>
            <a:ext cx="10863257" cy="1238250"/>
          </a:xfrm>
          <a:prstGeom prst="rect">
            <a:avLst/>
          </a:prstGeom>
        </p:spPr>
        <p:txBody>
          <a:bodyPr lIns="0" tIns="0" rIns="0" bIns="0" rtlCol="0" anchor="t">
            <a:spAutoFit/>
          </a:bodyPr>
          <a:lstStyle/>
          <a:p>
            <a:pPr marL="0" lvl="0" indent="0" algn="ctr">
              <a:lnSpc>
                <a:spcPts val="9600"/>
              </a:lnSpc>
              <a:spcBef>
                <a:spcPct val="0"/>
              </a:spcBef>
            </a:pPr>
            <a:r>
              <a:rPr lang="en-US" sz="8000">
                <a:solidFill>
                  <a:srgbClr val="000000"/>
                </a:solidFill>
                <a:latin typeface="RoxboroughCF"/>
              </a:rPr>
              <a:t>Models Applied</a:t>
            </a:r>
          </a:p>
        </p:txBody>
      </p:sp>
      <p:sp>
        <p:nvSpPr>
          <p:cNvPr id="11" name="TextBox 11"/>
          <p:cNvSpPr txBox="1"/>
          <p:nvPr/>
        </p:nvSpPr>
        <p:spPr>
          <a:xfrm>
            <a:off x="2021039" y="5493354"/>
            <a:ext cx="2715079" cy="573405"/>
          </a:xfrm>
          <a:prstGeom prst="rect">
            <a:avLst/>
          </a:prstGeom>
        </p:spPr>
        <p:txBody>
          <a:bodyPr lIns="0" tIns="0" rIns="0" bIns="0" rtlCol="0" anchor="t">
            <a:spAutoFit/>
          </a:bodyPr>
          <a:lstStyle/>
          <a:p>
            <a:pPr marL="0" lvl="0" indent="0" algn="l">
              <a:lnSpc>
                <a:spcPts val="4680"/>
              </a:lnSpc>
              <a:spcBef>
                <a:spcPct val="0"/>
              </a:spcBef>
            </a:pPr>
            <a:r>
              <a:rPr lang="en-US" sz="3600" spc="107">
                <a:solidFill>
                  <a:srgbClr val="F5F5EF"/>
                </a:solidFill>
                <a:latin typeface="Open Sauce"/>
              </a:rPr>
              <a:t>BASIC CNN</a:t>
            </a:r>
          </a:p>
        </p:txBody>
      </p:sp>
      <p:sp>
        <p:nvSpPr>
          <p:cNvPr id="12" name="TextBox 12"/>
          <p:cNvSpPr txBox="1"/>
          <p:nvPr/>
        </p:nvSpPr>
        <p:spPr>
          <a:xfrm>
            <a:off x="2021039" y="4120127"/>
            <a:ext cx="731749" cy="669036"/>
          </a:xfrm>
          <a:prstGeom prst="rect">
            <a:avLst/>
          </a:prstGeom>
        </p:spPr>
        <p:txBody>
          <a:bodyPr lIns="0" tIns="0" rIns="0" bIns="0" rtlCol="0" anchor="t">
            <a:spAutoFit/>
          </a:bodyPr>
          <a:lstStyle/>
          <a:p>
            <a:pPr marL="0" lvl="1" indent="0">
              <a:lnSpc>
                <a:spcPts val="5652"/>
              </a:lnSpc>
              <a:spcBef>
                <a:spcPct val="0"/>
              </a:spcBef>
            </a:pPr>
            <a:r>
              <a:rPr lang="en-US" sz="3600" u="none" spc="107">
                <a:solidFill>
                  <a:srgbClr val="F5F5EF"/>
                </a:solidFill>
                <a:latin typeface="Open Sauce"/>
              </a:rPr>
              <a:t>01</a:t>
            </a:r>
          </a:p>
        </p:txBody>
      </p:sp>
      <p:sp>
        <p:nvSpPr>
          <p:cNvPr id="13" name="TextBox 13"/>
          <p:cNvSpPr txBox="1"/>
          <p:nvPr/>
        </p:nvSpPr>
        <p:spPr>
          <a:xfrm>
            <a:off x="9691247" y="5470494"/>
            <a:ext cx="2715079" cy="573405"/>
          </a:xfrm>
          <a:prstGeom prst="rect">
            <a:avLst/>
          </a:prstGeom>
        </p:spPr>
        <p:txBody>
          <a:bodyPr lIns="0" tIns="0" rIns="0" bIns="0" rtlCol="0" anchor="t">
            <a:spAutoFit/>
          </a:bodyPr>
          <a:lstStyle/>
          <a:p>
            <a:pPr marL="0" lvl="0" indent="0" algn="l">
              <a:lnSpc>
                <a:spcPts val="4680"/>
              </a:lnSpc>
              <a:spcBef>
                <a:spcPct val="0"/>
              </a:spcBef>
            </a:pPr>
            <a:r>
              <a:rPr lang="en-US" sz="3600" spc="107">
                <a:solidFill>
                  <a:srgbClr val="F5F5EF"/>
                </a:solidFill>
                <a:latin typeface="Open Sauce"/>
              </a:rPr>
              <a:t>VGG 19</a:t>
            </a:r>
          </a:p>
        </p:txBody>
      </p:sp>
      <p:sp>
        <p:nvSpPr>
          <p:cNvPr id="14" name="TextBox 14"/>
          <p:cNvSpPr txBox="1"/>
          <p:nvPr/>
        </p:nvSpPr>
        <p:spPr>
          <a:xfrm>
            <a:off x="9691247" y="4120127"/>
            <a:ext cx="731749" cy="669036"/>
          </a:xfrm>
          <a:prstGeom prst="rect">
            <a:avLst/>
          </a:prstGeom>
        </p:spPr>
        <p:txBody>
          <a:bodyPr lIns="0" tIns="0" rIns="0" bIns="0" rtlCol="0" anchor="t">
            <a:spAutoFit/>
          </a:bodyPr>
          <a:lstStyle/>
          <a:p>
            <a:pPr marL="0" lvl="1" indent="0">
              <a:lnSpc>
                <a:spcPts val="5652"/>
              </a:lnSpc>
              <a:spcBef>
                <a:spcPct val="0"/>
              </a:spcBef>
            </a:pPr>
            <a:r>
              <a:rPr lang="en-US" sz="3600" u="none" spc="107">
                <a:solidFill>
                  <a:srgbClr val="F5F5EF"/>
                </a:solidFill>
                <a:latin typeface="Open Sauce"/>
              </a:rPr>
              <a:t>03</a:t>
            </a:r>
          </a:p>
        </p:txBody>
      </p:sp>
      <p:sp>
        <p:nvSpPr>
          <p:cNvPr id="15" name="TextBox 15"/>
          <p:cNvSpPr txBox="1"/>
          <p:nvPr/>
        </p:nvSpPr>
        <p:spPr>
          <a:xfrm>
            <a:off x="13526351" y="5470494"/>
            <a:ext cx="2715079" cy="1163955"/>
          </a:xfrm>
          <a:prstGeom prst="rect">
            <a:avLst/>
          </a:prstGeom>
        </p:spPr>
        <p:txBody>
          <a:bodyPr lIns="0" tIns="0" rIns="0" bIns="0" rtlCol="0" anchor="t">
            <a:spAutoFit/>
          </a:bodyPr>
          <a:lstStyle/>
          <a:p>
            <a:pPr marL="0" lvl="0" indent="0" algn="l">
              <a:lnSpc>
                <a:spcPts val="4680"/>
              </a:lnSpc>
              <a:spcBef>
                <a:spcPct val="0"/>
              </a:spcBef>
            </a:pPr>
            <a:r>
              <a:rPr lang="en-US" sz="3600" spc="107">
                <a:solidFill>
                  <a:srgbClr val="F5F5EF"/>
                </a:solidFill>
                <a:latin typeface="Open Sauce"/>
              </a:rPr>
              <a:t>INCEPTION NET</a:t>
            </a:r>
          </a:p>
        </p:txBody>
      </p:sp>
      <p:sp>
        <p:nvSpPr>
          <p:cNvPr id="16" name="TextBox 16"/>
          <p:cNvSpPr txBox="1"/>
          <p:nvPr/>
        </p:nvSpPr>
        <p:spPr>
          <a:xfrm>
            <a:off x="13634182" y="4120127"/>
            <a:ext cx="731749" cy="669036"/>
          </a:xfrm>
          <a:prstGeom prst="rect">
            <a:avLst/>
          </a:prstGeom>
        </p:spPr>
        <p:txBody>
          <a:bodyPr lIns="0" tIns="0" rIns="0" bIns="0" rtlCol="0" anchor="t">
            <a:spAutoFit/>
          </a:bodyPr>
          <a:lstStyle/>
          <a:p>
            <a:pPr marL="0" lvl="1" indent="0">
              <a:lnSpc>
                <a:spcPts val="5652"/>
              </a:lnSpc>
              <a:spcBef>
                <a:spcPct val="0"/>
              </a:spcBef>
            </a:pPr>
            <a:r>
              <a:rPr lang="en-US" sz="3600" u="none" spc="107">
                <a:solidFill>
                  <a:srgbClr val="F5F5EF"/>
                </a:solidFill>
                <a:latin typeface="Open Sauce"/>
              </a:rPr>
              <a:t>04</a:t>
            </a:r>
          </a:p>
        </p:txBody>
      </p:sp>
      <p:sp>
        <p:nvSpPr>
          <p:cNvPr id="17" name="TextBox 17"/>
          <p:cNvSpPr txBox="1"/>
          <p:nvPr/>
        </p:nvSpPr>
        <p:spPr>
          <a:xfrm>
            <a:off x="5856143" y="5516214"/>
            <a:ext cx="2715079" cy="573405"/>
          </a:xfrm>
          <a:prstGeom prst="rect">
            <a:avLst/>
          </a:prstGeom>
        </p:spPr>
        <p:txBody>
          <a:bodyPr lIns="0" tIns="0" rIns="0" bIns="0" rtlCol="0" anchor="t">
            <a:spAutoFit/>
          </a:bodyPr>
          <a:lstStyle/>
          <a:p>
            <a:pPr marL="0" lvl="0" indent="0" algn="l">
              <a:lnSpc>
                <a:spcPts val="4680"/>
              </a:lnSpc>
              <a:spcBef>
                <a:spcPct val="0"/>
              </a:spcBef>
            </a:pPr>
            <a:r>
              <a:rPr lang="en-US" sz="3600" spc="107">
                <a:solidFill>
                  <a:srgbClr val="F5F5EF"/>
                </a:solidFill>
                <a:latin typeface="Open Sauce"/>
              </a:rPr>
              <a:t>RESNET 50</a:t>
            </a:r>
          </a:p>
        </p:txBody>
      </p:sp>
      <p:sp>
        <p:nvSpPr>
          <p:cNvPr id="18" name="TextBox 18"/>
          <p:cNvSpPr txBox="1"/>
          <p:nvPr/>
        </p:nvSpPr>
        <p:spPr>
          <a:xfrm>
            <a:off x="5856143" y="4120127"/>
            <a:ext cx="731749" cy="669036"/>
          </a:xfrm>
          <a:prstGeom prst="rect">
            <a:avLst/>
          </a:prstGeom>
        </p:spPr>
        <p:txBody>
          <a:bodyPr lIns="0" tIns="0" rIns="0" bIns="0" rtlCol="0" anchor="t">
            <a:spAutoFit/>
          </a:bodyPr>
          <a:lstStyle/>
          <a:p>
            <a:pPr marL="0" lvl="1" indent="0">
              <a:lnSpc>
                <a:spcPts val="5652"/>
              </a:lnSpc>
              <a:spcBef>
                <a:spcPct val="0"/>
              </a:spcBef>
            </a:pPr>
            <a:r>
              <a:rPr lang="en-US" sz="3600" u="none" spc="107">
                <a:solidFill>
                  <a:srgbClr val="F5F5EF"/>
                </a:solidFill>
                <a:latin typeface="Open Sauce"/>
              </a:rPr>
              <a:t>02</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5F5EF"/>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677" r="2677"/>
          <a:stretch>
            <a:fillRect/>
          </a:stretch>
        </p:blipFill>
        <p:spPr>
          <a:xfrm>
            <a:off x="1273077" y="3650228"/>
            <a:ext cx="7081549" cy="3696000"/>
          </a:xfrm>
          <a:prstGeom prst="rect">
            <a:avLst/>
          </a:prstGeom>
        </p:spPr>
      </p:pic>
      <p:sp>
        <p:nvSpPr>
          <p:cNvPr id="3" name="TextBox 3"/>
          <p:cNvSpPr txBox="1"/>
          <p:nvPr/>
        </p:nvSpPr>
        <p:spPr>
          <a:xfrm>
            <a:off x="1931285" y="1009650"/>
            <a:ext cx="6423340" cy="1238250"/>
          </a:xfrm>
          <a:prstGeom prst="rect">
            <a:avLst/>
          </a:prstGeom>
        </p:spPr>
        <p:txBody>
          <a:bodyPr lIns="0" tIns="0" rIns="0" bIns="0" rtlCol="0" anchor="t">
            <a:spAutoFit/>
          </a:bodyPr>
          <a:lstStyle/>
          <a:p>
            <a:pPr marL="0" lvl="0" indent="0" algn="l">
              <a:lnSpc>
                <a:spcPts val="9600"/>
              </a:lnSpc>
              <a:spcBef>
                <a:spcPct val="0"/>
              </a:spcBef>
            </a:pPr>
            <a:r>
              <a:rPr lang="en-US" sz="8000">
                <a:solidFill>
                  <a:srgbClr val="604412"/>
                </a:solidFill>
                <a:latin typeface="RoxboroughCF"/>
              </a:rPr>
              <a:t>BASIC CNN</a:t>
            </a:r>
          </a:p>
        </p:txBody>
      </p:sp>
      <p:sp>
        <p:nvSpPr>
          <p:cNvPr id="4" name="TextBox 4"/>
          <p:cNvSpPr txBox="1"/>
          <p:nvPr/>
        </p:nvSpPr>
        <p:spPr>
          <a:xfrm>
            <a:off x="9144000" y="962025"/>
            <a:ext cx="7677244" cy="8507641"/>
          </a:xfrm>
          <a:prstGeom prst="rect">
            <a:avLst/>
          </a:prstGeom>
        </p:spPr>
        <p:txBody>
          <a:bodyPr lIns="0" tIns="0" rIns="0" bIns="0" rtlCol="0" anchor="t">
            <a:spAutoFit/>
          </a:bodyPr>
          <a:lstStyle/>
          <a:p>
            <a:pPr>
              <a:lnSpc>
                <a:spcPts val="3964"/>
              </a:lnSpc>
            </a:pPr>
            <a:r>
              <a:rPr lang="en-US" sz="2642" spc="79">
                <a:solidFill>
                  <a:srgbClr val="000000"/>
                </a:solidFill>
                <a:latin typeface="Open Sauce"/>
              </a:rPr>
              <a:t>A Convolutional Neural Network, also known as CNN or ConvNet, is a class of </a:t>
            </a:r>
            <a:r>
              <a:rPr lang="en-US" sz="2642" spc="37">
                <a:solidFill>
                  <a:srgbClr val="000000"/>
                </a:solidFill>
                <a:latin typeface="Arimo"/>
              </a:rPr>
              <a:t>neural networks that specializes in processing data that has a grid-like topology, such as an image. </a:t>
            </a:r>
          </a:p>
          <a:p>
            <a:pPr>
              <a:lnSpc>
                <a:spcPts val="3964"/>
              </a:lnSpc>
            </a:pPr>
            <a:endParaRPr lang="en-US" sz="2642" spc="37">
              <a:solidFill>
                <a:srgbClr val="000000"/>
              </a:solidFill>
              <a:latin typeface="Arimo"/>
            </a:endParaRPr>
          </a:p>
          <a:p>
            <a:pPr>
              <a:lnSpc>
                <a:spcPts val="3964"/>
              </a:lnSpc>
            </a:pPr>
            <a:r>
              <a:rPr lang="en-US" sz="2642" spc="79">
                <a:solidFill>
                  <a:srgbClr val="000000"/>
                </a:solidFill>
                <a:latin typeface="Open Sauce"/>
              </a:rPr>
              <a:t>A CNN typically has three layers: a convolutional layer, a pooling layer, and a fully connected layer.</a:t>
            </a:r>
          </a:p>
          <a:p>
            <a:pPr>
              <a:lnSpc>
                <a:spcPts val="3964"/>
              </a:lnSpc>
            </a:pPr>
            <a:endParaRPr lang="en-US" sz="2642" spc="79">
              <a:solidFill>
                <a:srgbClr val="000000"/>
              </a:solidFill>
              <a:latin typeface="Open Sauce"/>
            </a:endParaRPr>
          </a:p>
          <a:p>
            <a:pPr marL="0" lvl="1" indent="0" algn="l">
              <a:lnSpc>
                <a:spcPts val="3964"/>
              </a:lnSpc>
              <a:spcBef>
                <a:spcPct val="0"/>
              </a:spcBef>
            </a:pPr>
            <a:r>
              <a:rPr lang="en-US" sz="2642" spc="79">
                <a:solidFill>
                  <a:srgbClr val="000000"/>
                </a:solidFill>
                <a:latin typeface="Open Sauce"/>
              </a:rPr>
              <a:t>This layer often contains input vectors, such as an image, filters, such as a feature detector, and output vectors, such as a feature map. The image is abstracted to a feature map, also known as an activation map, after passing through a convolutional layer.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TotalTime>
  <Words>1232</Words>
  <Application>Microsoft Office PowerPoint</Application>
  <PresentationFormat>Custom</PresentationFormat>
  <Paragraphs>125</Paragraphs>
  <Slides>21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Open Sauce</vt:lpstr>
      <vt:lpstr>Calibri</vt:lpstr>
      <vt:lpstr>Open Sauce SemiBold</vt:lpstr>
      <vt:lpstr>Arimo</vt:lpstr>
      <vt:lpstr>Open Sauce SemiBold Bold</vt:lpstr>
      <vt:lpstr>RoxboroughCF</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SKIN BURN IMAGE DETECTION &amp; CLASSIFICATIONS</dc:title>
  <cp:lastModifiedBy>Madhur Nagrath</cp:lastModifiedBy>
  <cp:revision>4</cp:revision>
  <dcterms:created xsi:type="dcterms:W3CDTF">2006-08-16T00:00:00Z</dcterms:created>
  <dcterms:modified xsi:type="dcterms:W3CDTF">2022-06-06T13:38:49Z</dcterms:modified>
  <dc:identifier>DAE8_RDQ5HE</dc:identifier>
</cp:coreProperties>
</file>

<file path=docProps/thumbnail.jpeg>
</file>